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
      <p:font typeface="Fira Sans Extra Condensed Medium"/>
      <p:regular r:id="rId51"/>
      <p:bold r:id="rId52"/>
      <p:italic r:id="rId53"/>
      <p:boldItalic r:id="rId54"/>
    </p:embeddedFont>
    <p:embeddedFont>
      <p:font typeface="Fira Sans"/>
      <p:regular r:id="rId55"/>
      <p:bold r:id="rId56"/>
      <p:italic r:id="rId57"/>
      <p:boldItalic r:id="rId58"/>
    </p:embeddedFont>
    <p:embeddedFont>
      <p:font typeface="Fira Sans Extra Condensed"/>
      <p:regular r:id="rId59"/>
      <p:bold r:id="rId60"/>
      <p:italic r:id="rId61"/>
      <p:boldItalic r:id="rId62"/>
    </p:embeddedFont>
    <p:embeddedFont>
      <p:font typeface="Fira Sans Extra Condensed SemiBold"/>
      <p:regular r:id="rId63"/>
      <p:bold r:id="rId64"/>
      <p:italic r:id="rId65"/>
      <p:boldItalic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1" roundtripDataSignature="AMtx7mi/VrBFRPqLlWL1SzknO6n85D4z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F9ED33-1017-46E0-8275-BC299103B69D}">
  <a:tblStyle styleId="{F5F9ED33-1017-46E0-8275-BC299103B69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CenturyGothic-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62" Type="http://schemas.openxmlformats.org/officeDocument/2006/relationships/font" Target="fonts/FiraSansExtraCondensed-boldItalic.fntdata"/><Relationship Id="rId61" Type="http://schemas.openxmlformats.org/officeDocument/2006/relationships/font" Target="fonts/FiraSansExtraCondensed-italic.fntdata"/><Relationship Id="rId20" Type="http://schemas.openxmlformats.org/officeDocument/2006/relationships/slide" Target="slides/slide14.xml"/><Relationship Id="rId64" Type="http://schemas.openxmlformats.org/officeDocument/2006/relationships/font" Target="fonts/FiraSansExtraCondensedSemiBold-bold.fntdata"/><Relationship Id="rId63" Type="http://schemas.openxmlformats.org/officeDocument/2006/relationships/font" Target="fonts/FiraSansExtraCondensedSemiBold-regular.fntdata"/><Relationship Id="rId22" Type="http://schemas.openxmlformats.org/officeDocument/2006/relationships/slide" Target="slides/slide16.xml"/><Relationship Id="rId66" Type="http://schemas.openxmlformats.org/officeDocument/2006/relationships/font" Target="fonts/FiraSansExtraCondensedSemiBold-boldItalic.fntdata"/><Relationship Id="rId21" Type="http://schemas.openxmlformats.org/officeDocument/2006/relationships/slide" Target="slides/slide15.xml"/><Relationship Id="rId65" Type="http://schemas.openxmlformats.org/officeDocument/2006/relationships/font" Target="fonts/FiraSansExtraCondensedSemiBold-italic.fntdata"/><Relationship Id="rId24" Type="http://schemas.openxmlformats.org/officeDocument/2006/relationships/slide" Target="slides/slide18.xml"/><Relationship Id="rId68" Type="http://schemas.openxmlformats.org/officeDocument/2006/relationships/font" Target="fonts/CenturyGothic-bold.fntdata"/><Relationship Id="rId23" Type="http://schemas.openxmlformats.org/officeDocument/2006/relationships/slide" Target="slides/slide17.xml"/><Relationship Id="rId67" Type="http://schemas.openxmlformats.org/officeDocument/2006/relationships/font" Target="fonts/CenturyGothic-regular.fntdata"/><Relationship Id="rId60" Type="http://schemas.openxmlformats.org/officeDocument/2006/relationships/font" Target="fonts/FiraSansExtraCondense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Medium-regular.fntdata"/><Relationship Id="rId50" Type="http://schemas.openxmlformats.org/officeDocument/2006/relationships/font" Target="fonts/Lato-boldItalic.fntdata"/><Relationship Id="rId53" Type="http://schemas.openxmlformats.org/officeDocument/2006/relationships/font" Target="fonts/FiraSansExtraCondensedMedium-italic.fntdata"/><Relationship Id="rId52" Type="http://schemas.openxmlformats.org/officeDocument/2006/relationships/font" Target="fonts/FiraSansExtraCondensedMedium-bold.fntdata"/><Relationship Id="rId11" Type="http://schemas.openxmlformats.org/officeDocument/2006/relationships/slide" Target="slides/slide5.xml"/><Relationship Id="rId55" Type="http://schemas.openxmlformats.org/officeDocument/2006/relationships/font" Target="fonts/FiraSans-regular.fntdata"/><Relationship Id="rId10" Type="http://schemas.openxmlformats.org/officeDocument/2006/relationships/slide" Target="slides/slide4.xml"/><Relationship Id="rId54" Type="http://schemas.openxmlformats.org/officeDocument/2006/relationships/font" Target="fonts/FiraSansExtraCondensedMedium-boldItalic.fntdata"/><Relationship Id="rId13" Type="http://schemas.openxmlformats.org/officeDocument/2006/relationships/slide" Target="slides/slide7.xml"/><Relationship Id="rId57" Type="http://schemas.openxmlformats.org/officeDocument/2006/relationships/font" Target="fonts/FiraSans-italic.fntdata"/><Relationship Id="rId12" Type="http://schemas.openxmlformats.org/officeDocument/2006/relationships/slide" Target="slides/slide6.xml"/><Relationship Id="rId56" Type="http://schemas.openxmlformats.org/officeDocument/2006/relationships/font" Target="fonts/FiraSans-bold.fntdata"/><Relationship Id="rId15" Type="http://schemas.openxmlformats.org/officeDocument/2006/relationships/slide" Target="slides/slide9.xml"/><Relationship Id="rId59" Type="http://schemas.openxmlformats.org/officeDocument/2006/relationships/font" Target="fonts/FiraSansExtraCondensed-regular.fntdata"/><Relationship Id="rId14" Type="http://schemas.openxmlformats.org/officeDocument/2006/relationships/slide" Target="slides/slide8.xml"/><Relationship Id="rId58" Type="http://schemas.openxmlformats.org/officeDocument/2006/relationships/font" Target="fonts/Fira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llo.com/b/mgFwbA0O/roadmap/timelin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llo.com/b/mgFwbA0O/roadmap/timelin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llo.com/b/mgFwbA0O/roadmap/timelin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rifiedmarketresearch.com/product/optical-character-recognition-ocr-systems-market/" TargetMode="External"/><Relationship Id="rId3" Type="http://schemas.openxmlformats.org/officeDocument/2006/relationships/hyperlink" Target="https://www.klearstack.com/intelligent-data-extraction-invoice/" TargetMode="External"/><Relationship Id="rId4" Type="http://schemas.openxmlformats.org/officeDocument/2006/relationships/hyperlink" Target="https://www.klearstack.com/data-extraction-software-extract-more-than-tex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com/app/board/uXjVOb4eyUM=/?invite_link_id=64490795795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com/app/board/uXjVObbrDL0=/?invite_link_id=857892818352"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com/app/board/uXjVObbrDL0=/?invite_link_id=857892818352"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ha.io/roadmapping/guide/product-strategy/product-metrics" TargetMode="External"/><Relationship Id="rId3" Type="http://schemas.openxmlformats.org/officeDocument/2006/relationships/hyperlink" Target="https://www.aha.io/blog/the-10-building-blocks-of-lovability" TargetMode="External"/><Relationship Id="rId4" Type="http://schemas.openxmlformats.org/officeDocument/2006/relationships/hyperlink" Target="https://www.ringcentral.co.uk/gb/en/blog/customer-loyalty-innovative-customer-retention-strategi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trepreneur.com/article/283878" TargetMode="External"/><Relationship Id="rId3" Type="http://schemas.openxmlformats.org/officeDocument/2006/relationships/hyperlink" Target="https://www.priceintelligently.com/hubfs/Price-Intelligently-SaaS-Pricing-Strategy.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rifiedmarketresearch.com/product/optical-character-recognition-ocr-systems-marke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learstack.com/intelligent-data-extraction-invoice/" TargetMode="External"/><Relationship Id="rId3" Type="http://schemas.openxmlformats.org/officeDocument/2006/relationships/hyperlink" Target="https://www.klearstack.com/data-extraction-software-extract-more-than-text/" TargetMode="External"/><Relationship Id="rId4" Type="http://schemas.openxmlformats.org/officeDocument/2006/relationships/hyperlink" Target="https://www.verifiedmarketresearch.com/product/optical-character-recognition-ocr-systems-market/" TargetMode="External"/><Relationship Id="rId11" Type="http://schemas.openxmlformats.org/officeDocument/2006/relationships/hyperlink" Target="https://www.documentmanagement.com/the-pros-and-cons-of-optical-character-recognition/" TargetMode="External"/><Relationship Id="rId10" Type="http://schemas.openxmlformats.org/officeDocument/2006/relationships/hyperlink" Target="https://www.verifiedmarketresearch.com/product/optical-character-recognition-ocr-systems-market/" TargetMode="External"/><Relationship Id="rId12" Type="http://schemas.openxmlformats.org/officeDocument/2006/relationships/hyperlink" Target="https://medium.com/agileinsider/forming-experimental-product-hypotheses-85b1d41541c4" TargetMode="External"/><Relationship Id="rId9" Type="http://schemas.openxmlformats.org/officeDocument/2006/relationships/hyperlink" Target="https://www.klearstack.com/intelligent-data-extraction-invoice/" TargetMode="External"/><Relationship Id="rId5" Type="http://schemas.openxmlformats.org/officeDocument/2006/relationships/hyperlink" Target="https://medium.com/agileinsider/forming-experimental-product-hypotheses-85b1d41541c4" TargetMode="External"/><Relationship Id="rId6" Type="http://schemas.openxmlformats.org/officeDocument/2006/relationships/hyperlink" Target="https://www.aha.io/roadmapping/guide/product-strategy/product-metrics" TargetMode="External"/><Relationship Id="rId7" Type="http://schemas.openxmlformats.org/officeDocument/2006/relationships/hyperlink" Target="https://www.ringcentral.co.uk/gb/en/blog/customer-loyalty-innovative-customer-retention-strategies/" TargetMode="External"/><Relationship Id="rId8" Type="http://schemas.openxmlformats.org/officeDocument/2006/relationships/hyperlink" Target="https://www.klearstack.com/data-extraction-software-extract-more-than-tex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erifiedmarketresearch.com/product/optical-character-recognition-ocr-systems-mark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2.com/compare/amazon-textract-vs-doc-digitizer-vs-finereader-pdf-for-windows-and-mac-vs-rossum" TargetMode="External"/><Relationship Id="rId3" Type="http://schemas.openxmlformats.org/officeDocument/2006/relationships/hyperlink" Target="https://www.g2.com/compare/docparser-vs-ibm-datacap-vs-kofax-capture-vs-laserfich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https://trello.com/b/mgFwbA0O/roadmap/timeline</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r>
              <a:rPr lang="en" u="sng">
                <a:solidFill>
                  <a:schemeClr val="hlink"/>
                </a:solidFill>
                <a:hlinkClick r:id="rId2"/>
              </a:rPr>
              <a:t>https://trello.com/b/mgFwbA0O/roadmap/timeline</a:t>
            </a:r>
            <a:r>
              <a:rPr lang="en">
                <a:solidFill>
                  <a:schemeClr val="dk1"/>
                </a:solidFill>
              </a:rPr>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https://trello.com/b/mgFwbA0O/roadmap/timeline</a:t>
            </a:r>
            <a:r>
              <a:rPr lang="en">
                <a:solidFill>
                  <a:schemeClr val="dk1"/>
                </a:solidFill>
              </a:rPr>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u="sng">
                <a:solidFill>
                  <a:srgbClr val="1155CC"/>
                </a:solidFill>
                <a:latin typeface="Lato"/>
                <a:ea typeface="Lato"/>
                <a:cs typeface="Lato"/>
                <a:sym typeface="Lato"/>
                <a:hlinkClick r:id="rId2">
                  <a:extLst>
                    <a:ext uri="{A12FA001-AC4F-418D-AE19-62706E023703}">
                      <ahyp:hlinkClr val="tx"/>
                    </a:ext>
                  </a:extLst>
                </a:hlinkClick>
              </a:rPr>
              <a:t>https://www.verifiedmarketresearch.com/product/optical-character-recognition-ocr-systems-market/</a:t>
            </a:r>
            <a:r>
              <a:rPr lang="en" sz="1200">
                <a:solidFill>
                  <a:srgbClr val="3D3D3D"/>
                </a:solidFill>
                <a:latin typeface="Lato"/>
                <a:ea typeface="Lato"/>
                <a:cs typeface="Lato"/>
                <a:sym typeface="Lato"/>
              </a:rPr>
              <a:t>  </a:t>
            </a:r>
            <a:endParaRPr sz="1200">
              <a:solidFill>
                <a:srgbClr val="3D3D3D"/>
              </a:solidFill>
              <a:latin typeface="Lato"/>
              <a:ea typeface="Lato"/>
              <a:cs typeface="Lato"/>
              <a:sym typeface="Lato"/>
            </a:endParaRPr>
          </a:p>
          <a:p>
            <a:pPr indent="0" lvl="0" marL="0" rtl="0" algn="l">
              <a:lnSpc>
                <a:spcPct val="115000"/>
              </a:lnSpc>
              <a:spcBef>
                <a:spcPts val="0"/>
              </a:spcBef>
              <a:spcAft>
                <a:spcPts val="0"/>
              </a:spcAft>
              <a:buSzPts val="1100"/>
              <a:buNone/>
            </a:pPr>
            <a:r>
              <a:rPr b="1" lang="en" sz="1200" u="sng">
                <a:solidFill>
                  <a:srgbClr val="1155CC"/>
                </a:solidFill>
                <a:latin typeface="Lato"/>
                <a:ea typeface="Lato"/>
                <a:cs typeface="Lato"/>
                <a:sym typeface="Lato"/>
                <a:hlinkClick r:id="rId3">
                  <a:extLst>
                    <a:ext uri="{A12FA001-AC4F-418D-AE19-62706E023703}">
                      <ahyp:hlinkClr val="tx"/>
                    </a:ext>
                  </a:extLst>
                </a:hlinkClick>
              </a:rPr>
              <a:t>https://www.klearstack.com/intelligent-data-extraction-invoice/</a:t>
            </a:r>
            <a:r>
              <a:rPr b="1" lang="en" sz="1200">
                <a:solidFill>
                  <a:schemeClr val="dk1"/>
                </a:solidFill>
                <a:latin typeface="Lato"/>
                <a:ea typeface="Lato"/>
                <a:cs typeface="Lato"/>
                <a:sym typeface="Lato"/>
              </a:rPr>
              <a:t> </a:t>
            </a:r>
            <a:endParaRPr b="1" sz="12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i="1" lang="en" sz="1200" u="sng">
                <a:solidFill>
                  <a:srgbClr val="1155CC"/>
                </a:solidFill>
                <a:latin typeface="Lato"/>
                <a:ea typeface="Lato"/>
                <a:cs typeface="Lato"/>
                <a:sym typeface="Lato"/>
                <a:hlinkClick r:id="rId4">
                  <a:extLst>
                    <a:ext uri="{A12FA001-AC4F-418D-AE19-62706E023703}">
                      <ahyp:hlinkClr val="tx"/>
                    </a:ext>
                  </a:extLst>
                </a:hlinkClick>
              </a:rPr>
              <a:t>https://www.klearstack.com/data-extraction-software-extract-more-than-text/</a:t>
            </a:r>
            <a:r>
              <a:rPr i="1" lang="en" sz="1200">
                <a:solidFill>
                  <a:srgbClr val="3D3D3D"/>
                </a:solidFill>
                <a:latin typeface="Lato"/>
                <a:ea typeface="Lato"/>
                <a:cs typeface="Lato"/>
                <a:sym typeface="Lato"/>
              </a:rPr>
              <a:t> </a:t>
            </a:r>
            <a:endParaRPr b="1" sz="1200">
              <a:solidFill>
                <a:schemeClr val="dk1"/>
              </a:solidFill>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https://miro.com/app/board/uXjVOb4eyUM=/?invite_link_id=644907957951</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Web Wireframe </a:t>
            </a:r>
            <a:r>
              <a:rPr lang="en" u="sng">
                <a:solidFill>
                  <a:schemeClr val="hlink"/>
                </a:solidFill>
                <a:hlinkClick r:id="rId2"/>
              </a:rPr>
              <a:t>https://miro.com/app/board/uXjVObbrDL0=/?invite_link_id=857892818352</a:t>
            </a:r>
            <a:r>
              <a:rPr lang="en"/>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Mobile Wireframe </a:t>
            </a:r>
            <a:r>
              <a:rPr lang="en" u="sng">
                <a:solidFill>
                  <a:schemeClr val="hlink"/>
                </a:solidFill>
                <a:hlinkClick r:id="rId2"/>
              </a:rPr>
              <a:t>https://miro.com/app/board/uXjVObbrDL0=/?invite_link_id=857892818352</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hlinkClick r:id="rId2">
                  <a:extLst>
                    <a:ext uri="{A12FA001-AC4F-418D-AE19-62706E023703}">
                      <ahyp:hlinkClr val="tx"/>
                    </a:ext>
                  </a:extLst>
                </a:hlinkClick>
              </a:rPr>
              <a:t>https://www.aha.io/roadmapping/guide/product-strategy/product-metrics</a:t>
            </a:r>
            <a:r>
              <a:rPr lang="en">
                <a:solidFill>
                  <a:schemeClr val="dk1"/>
                </a:solidFill>
              </a:rPr>
              <a:t> </a:t>
            </a:r>
            <a:endParaRPr sz="1200">
              <a:solidFill>
                <a:srgbClr val="333333"/>
              </a:solidFill>
              <a:highlight>
                <a:srgbClr val="FFFFFF"/>
              </a:highlight>
              <a:latin typeface="Roboto"/>
              <a:ea typeface="Roboto"/>
              <a:cs typeface="Roboto"/>
              <a:sym typeface="Roboto"/>
            </a:endParaRPr>
          </a:p>
          <a:p>
            <a:pPr indent="-317500" lvl="1" marL="914400" rtl="0" algn="l">
              <a:lnSpc>
                <a:spcPct val="141200"/>
              </a:lnSpc>
              <a:spcBef>
                <a:spcPts val="1400"/>
              </a:spcBef>
              <a:spcAft>
                <a:spcPts val="0"/>
              </a:spcAft>
              <a:buClr>
                <a:srgbClr val="434343"/>
              </a:buClr>
              <a:buSzPts val="1400"/>
              <a:buChar char="○"/>
            </a:pPr>
            <a:r>
              <a:rPr b="1" lang="en" sz="1300">
                <a:solidFill>
                  <a:srgbClr val="333333"/>
                </a:solidFill>
                <a:latin typeface="Roboto"/>
                <a:ea typeface="Roboto"/>
                <a:cs typeface="Roboto"/>
                <a:sym typeface="Roboto"/>
              </a:rPr>
              <a:t>Business metrics:</a:t>
            </a:r>
            <a:r>
              <a:rPr lang="en" sz="1200">
                <a:solidFill>
                  <a:srgbClr val="333333"/>
                </a:solidFill>
                <a:highlight>
                  <a:srgbClr val="FFFFFF"/>
                </a:highlight>
                <a:latin typeface="Roboto"/>
                <a:ea typeface="Roboto"/>
                <a:cs typeface="Roboto"/>
                <a:sym typeface="Roboto"/>
              </a:rPr>
              <a:t> it is important to understand how you are attracting, converting, and retaining paid customers. Consider tracking the following business and marketing metrics</a:t>
            </a:r>
            <a:endParaRPr sz="1400">
              <a:solidFill>
                <a:srgbClr val="434343"/>
              </a:solidFill>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Conversion rate to trial account</a:t>
            </a:r>
            <a:r>
              <a:rPr lang="en" sz="1200">
                <a:solidFill>
                  <a:srgbClr val="333333"/>
                </a:solidFill>
                <a:latin typeface="Roboto"/>
                <a:ea typeface="Roboto"/>
                <a:cs typeface="Roboto"/>
                <a:sym typeface="Roboto"/>
              </a:rPr>
              <a:t>: Rate at which website visitors sign up for a free product trial.</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Conversion rate to paid account</a:t>
            </a:r>
            <a:r>
              <a:rPr lang="en" sz="1200">
                <a:solidFill>
                  <a:srgbClr val="333333"/>
                </a:solidFill>
                <a:latin typeface="Roboto"/>
                <a:ea typeface="Roboto"/>
                <a:cs typeface="Roboto"/>
                <a:sym typeface="Roboto"/>
              </a:rPr>
              <a:t>: Rate at which trial users convert to a paid account.</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Customer acquisition cost (CAC)</a:t>
            </a:r>
            <a:r>
              <a:rPr lang="en" sz="1200">
                <a:solidFill>
                  <a:srgbClr val="333333"/>
                </a:solidFill>
                <a:latin typeface="Roboto"/>
                <a:ea typeface="Roboto"/>
                <a:cs typeface="Roboto"/>
                <a:sym typeface="Roboto"/>
              </a:rPr>
              <a:t>: Average cost associated with capturing a new customer.</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Customer lifetime value (LTV)</a:t>
            </a:r>
            <a:r>
              <a:rPr lang="en" sz="1200">
                <a:solidFill>
                  <a:srgbClr val="333333"/>
                </a:solidFill>
                <a:latin typeface="Roboto"/>
                <a:ea typeface="Roboto"/>
                <a:cs typeface="Roboto"/>
                <a:sym typeface="Roboto"/>
              </a:rPr>
              <a:t>: Average revenue from customers over the life of the relationship.</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Monthly recurring revenue (MRR)</a:t>
            </a:r>
            <a:r>
              <a:rPr lang="en" sz="1200">
                <a:solidFill>
                  <a:srgbClr val="333333"/>
                </a:solidFill>
                <a:latin typeface="Roboto"/>
                <a:ea typeface="Roboto"/>
                <a:cs typeface="Roboto"/>
                <a:sym typeface="Roboto"/>
              </a:rPr>
              <a:t>: Recurring revenue at the end of a given month — including new and existing customers.</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Website visitors</a:t>
            </a:r>
            <a:r>
              <a:rPr lang="en" sz="1200">
                <a:solidFill>
                  <a:srgbClr val="333333"/>
                </a:solidFill>
                <a:latin typeface="Roboto"/>
                <a:ea typeface="Roboto"/>
                <a:cs typeface="Roboto"/>
                <a:sym typeface="Roboto"/>
              </a:rPr>
              <a:t>: Number of unique and repeat visitors to your website each month.</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Churn</a:t>
            </a:r>
            <a:r>
              <a:rPr lang="en" sz="1200">
                <a:solidFill>
                  <a:srgbClr val="333333"/>
                </a:solidFill>
                <a:latin typeface="Roboto"/>
                <a:ea typeface="Roboto"/>
                <a:cs typeface="Roboto"/>
                <a:sym typeface="Roboto"/>
              </a:rPr>
              <a:t>: Percentage of customers that you lose during a certain time period, typically calculated monthly and annually.</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Monthlly Customer retention</a:t>
            </a:r>
            <a:r>
              <a:rPr b="1" lang="en" sz="1300">
                <a:solidFill>
                  <a:srgbClr val="333333"/>
                </a:solidFill>
                <a:latin typeface="Roboto"/>
                <a:ea typeface="Roboto"/>
                <a:cs typeface="Roboto"/>
                <a:sym typeface="Roboto"/>
              </a:rPr>
              <a:t>:</a:t>
            </a:r>
            <a:r>
              <a:rPr lang="en" sz="1200">
                <a:solidFill>
                  <a:srgbClr val="333333"/>
                </a:solidFill>
                <a:highlight>
                  <a:srgbClr val="FFFFFF"/>
                </a:highlight>
                <a:latin typeface="Roboto"/>
                <a:ea typeface="Roboto"/>
                <a:cs typeface="Roboto"/>
                <a:sym typeface="Roboto"/>
              </a:rPr>
              <a:t> is usually presented as a percentage that measures how many customers a company keeps at the end of a set time period.</a:t>
            </a:r>
            <a:endParaRPr sz="1200">
              <a:solidFill>
                <a:srgbClr val="333333"/>
              </a:solidFill>
              <a:highlight>
                <a:srgbClr val="FFFFFF"/>
              </a:highlight>
              <a:latin typeface="Roboto"/>
              <a:ea typeface="Roboto"/>
              <a:cs typeface="Roboto"/>
              <a:sym typeface="Roboto"/>
            </a:endParaRPr>
          </a:p>
          <a:p>
            <a:pPr indent="-317500" lvl="1" marL="914400" rtl="0" algn="l">
              <a:lnSpc>
                <a:spcPct val="141200"/>
              </a:lnSpc>
              <a:spcBef>
                <a:spcPts val="0"/>
              </a:spcBef>
              <a:spcAft>
                <a:spcPts val="0"/>
              </a:spcAft>
              <a:buClr>
                <a:srgbClr val="434343"/>
              </a:buClr>
              <a:buSzPts val="1400"/>
              <a:buChar char="○"/>
            </a:pPr>
            <a:r>
              <a:rPr b="1" lang="en" sz="1300">
                <a:solidFill>
                  <a:srgbClr val="333333"/>
                </a:solidFill>
                <a:latin typeface="Roboto"/>
                <a:ea typeface="Roboto"/>
                <a:cs typeface="Roboto"/>
                <a:sym typeface="Roboto"/>
              </a:rPr>
              <a:t>Product usage metrics : </a:t>
            </a:r>
            <a:r>
              <a:rPr lang="en" sz="1200">
                <a:solidFill>
                  <a:srgbClr val="333333"/>
                </a:solidFill>
                <a:highlight>
                  <a:srgbClr val="FFFFFF"/>
                </a:highlight>
                <a:latin typeface="Roboto"/>
                <a:ea typeface="Roboto"/>
                <a:cs typeface="Roboto"/>
                <a:sym typeface="Roboto"/>
              </a:rPr>
              <a:t>Understanding how people are actually using your product demonstrate product health and engagement </a:t>
            </a:r>
            <a:endParaRPr sz="1200">
              <a:solidFill>
                <a:srgbClr val="333333"/>
              </a:solidFill>
              <a:highlight>
                <a:srgbClr val="FFFFFF"/>
              </a:highlight>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Daily active users (DAU) or monthly active users (MAU)</a:t>
            </a:r>
            <a:r>
              <a:rPr lang="en" sz="1200">
                <a:solidFill>
                  <a:srgbClr val="333333"/>
                </a:solidFill>
                <a:latin typeface="Roboto"/>
                <a:ea typeface="Roboto"/>
                <a:cs typeface="Roboto"/>
                <a:sym typeface="Roboto"/>
              </a:rPr>
              <a:t>: Number of customers who use your product on a daily or monthly basis.</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Feature usage</a:t>
            </a:r>
            <a:r>
              <a:rPr lang="en" sz="1200">
                <a:solidFill>
                  <a:srgbClr val="333333"/>
                </a:solidFill>
                <a:latin typeface="Roboto"/>
                <a:ea typeface="Roboto"/>
                <a:cs typeface="Roboto"/>
                <a:sym typeface="Roboto"/>
              </a:rPr>
              <a:t>: Number or percentage of customers who use a certain feature or set of features</a:t>
            </a:r>
            <a:endParaRPr>
              <a:solidFill>
                <a:schemeClr val="dk1"/>
              </a:solidFill>
            </a:endParaRPr>
          </a:p>
          <a:p>
            <a:pPr indent="-317500" lvl="1" marL="914400" rtl="0" algn="l">
              <a:lnSpc>
                <a:spcPct val="141200"/>
              </a:lnSpc>
              <a:spcBef>
                <a:spcPts val="0"/>
              </a:spcBef>
              <a:spcAft>
                <a:spcPts val="0"/>
              </a:spcAft>
              <a:buClr>
                <a:srgbClr val="434343"/>
              </a:buClr>
              <a:buSzPts val="1400"/>
              <a:buChar char="○"/>
            </a:pPr>
            <a:r>
              <a:rPr b="1" lang="en" sz="1300">
                <a:solidFill>
                  <a:srgbClr val="333333"/>
                </a:solidFill>
                <a:latin typeface="Roboto"/>
                <a:ea typeface="Roboto"/>
                <a:cs typeface="Roboto"/>
                <a:sym typeface="Roboto"/>
              </a:rPr>
              <a:t>Customer satisfaction metrics : </a:t>
            </a:r>
            <a:r>
              <a:rPr lang="en" sz="1200">
                <a:solidFill>
                  <a:srgbClr val="333333"/>
                </a:solidFill>
                <a:highlight>
                  <a:srgbClr val="FFFFFF"/>
                </a:highlight>
                <a:latin typeface="Roboto"/>
                <a:ea typeface="Roboto"/>
                <a:cs typeface="Roboto"/>
                <a:sym typeface="Roboto"/>
              </a:rPr>
              <a:t>validating as hearing your customers rave about your product. If you want to achieve long-term success, you need to earn </a:t>
            </a:r>
            <a:r>
              <a:rPr lang="en" sz="1200">
                <a:solidFill>
                  <a:srgbClr val="333333"/>
                </a:solidFill>
                <a:highlight>
                  <a:srgbClr val="FFFFFF"/>
                </a:highlight>
                <a:uFill>
                  <a:noFill/>
                </a:uFill>
                <a:latin typeface="Roboto"/>
                <a:ea typeface="Roboto"/>
                <a:cs typeface="Roboto"/>
                <a:sym typeface="Roboto"/>
                <a:hlinkClick r:id="rId3">
                  <a:extLst>
                    <a:ext uri="{A12FA001-AC4F-418D-AE19-62706E023703}">
                      <ahyp:hlinkClr val="tx"/>
                    </a:ext>
                  </a:extLst>
                </a:hlinkClick>
              </a:rPr>
              <a:t>real love</a:t>
            </a:r>
            <a:r>
              <a:rPr lang="en" sz="1200">
                <a:solidFill>
                  <a:srgbClr val="333333"/>
                </a:solidFill>
                <a:highlight>
                  <a:srgbClr val="FFFFFF"/>
                </a:highlight>
                <a:latin typeface="Roboto"/>
                <a:ea typeface="Roboto"/>
                <a:cs typeface="Roboto"/>
                <a:sym typeface="Roboto"/>
              </a:rPr>
              <a:t> and loyalty from customers</a:t>
            </a:r>
            <a:endParaRPr sz="1200">
              <a:solidFill>
                <a:srgbClr val="333333"/>
              </a:solidFill>
              <a:highlight>
                <a:srgbClr val="FFFFFF"/>
              </a:highlight>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Customer satisfaction score (CSAT)</a:t>
            </a:r>
            <a:r>
              <a:rPr lang="en" sz="1200">
                <a:solidFill>
                  <a:srgbClr val="333333"/>
                </a:solidFill>
                <a:latin typeface="Roboto"/>
                <a:ea typeface="Roboto"/>
                <a:cs typeface="Roboto"/>
                <a:sym typeface="Roboto"/>
              </a:rPr>
              <a:t>: Rating of satisfaction with a product or company on a one to five scale (determined by a customer survey).</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Net promoter score (NPS)</a:t>
            </a:r>
            <a:r>
              <a:rPr lang="en" sz="1200">
                <a:solidFill>
                  <a:srgbClr val="333333"/>
                </a:solidFill>
                <a:latin typeface="Roboto"/>
                <a:ea typeface="Roboto"/>
                <a:cs typeface="Roboto"/>
                <a:sym typeface="Roboto"/>
              </a:rPr>
              <a:t>: Likelihood of your customers recommending your product or company to others (determined by a customer survey).</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Retention</a:t>
            </a:r>
            <a:r>
              <a:rPr lang="en" sz="1200">
                <a:solidFill>
                  <a:srgbClr val="333333"/>
                </a:solidFill>
                <a:latin typeface="Roboto"/>
                <a:ea typeface="Roboto"/>
                <a:cs typeface="Roboto"/>
                <a:sym typeface="Roboto"/>
              </a:rPr>
              <a:t>: Rate at which customers keep and renew their accounts.</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Viral coefficient</a:t>
            </a:r>
            <a:r>
              <a:rPr lang="en" sz="1200">
                <a:solidFill>
                  <a:srgbClr val="333333"/>
                </a:solidFill>
                <a:latin typeface="Roboto"/>
                <a:ea typeface="Roboto"/>
                <a:cs typeface="Roboto"/>
                <a:sym typeface="Roboto"/>
              </a:rPr>
              <a:t>: Average conversion rate of new customers invited by an existing customer.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sz="1300">
                <a:solidFill>
                  <a:srgbClr val="333333"/>
                </a:solidFill>
                <a:latin typeface="Roboto"/>
                <a:ea typeface="Roboto"/>
                <a:cs typeface="Roboto"/>
                <a:sym typeface="Roboto"/>
              </a:rPr>
              <a:t>Roadmap progress metrics :</a:t>
            </a:r>
            <a:r>
              <a:rPr lang="en" sz="1200">
                <a:solidFill>
                  <a:srgbClr val="333333"/>
                </a:solidFill>
                <a:latin typeface="Roboto"/>
                <a:ea typeface="Roboto"/>
                <a:cs typeface="Roboto"/>
                <a:sym typeface="Roboto"/>
              </a:rPr>
              <a:t>In addition to metrics based on user actions, product managers need to evaluate work in progress to meet deadlines.</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Features shipped</a:t>
            </a:r>
            <a:r>
              <a:rPr lang="en" sz="1200">
                <a:solidFill>
                  <a:srgbClr val="333333"/>
                </a:solidFill>
                <a:latin typeface="Roboto"/>
                <a:ea typeface="Roboto"/>
                <a:cs typeface="Roboto"/>
                <a:sym typeface="Roboto"/>
              </a:rPr>
              <a:t>: Number of new features released to customers in a given time period.</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Sprint burndown:</a:t>
            </a:r>
            <a:r>
              <a:rPr lang="en" sz="1200">
                <a:solidFill>
                  <a:srgbClr val="333333"/>
                </a:solidFill>
                <a:latin typeface="Roboto"/>
                <a:ea typeface="Roboto"/>
                <a:cs typeface="Roboto"/>
                <a:sym typeface="Roboto"/>
              </a:rPr>
              <a:t> How the team is progressing towards completing all planned work in a sprint.</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Velocity</a:t>
            </a:r>
            <a:r>
              <a:rPr lang="en" sz="1200">
                <a:solidFill>
                  <a:srgbClr val="333333"/>
                </a:solidFill>
                <a:latin typeface="Roboto"/>
                <a:ea typeface="Roboto"/>
                <a:cs typeface="Roboto"/>
                <a:sym typeface="Roboto"/>
              </a:rPr>
              <a:t>: Rate of progress or average amount of work completed in a given sprint or time frame.</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Work-in-progress</a:t>
            </a:r>
            <a:r>
              <a:rPr lang="en" sz="1200">
                <a:solidFill>
                  <a:srgbClr val="333333"/>
                </a:solidFill>
                <a:latin typeface="Roboto"/>
                <a:ea typeface="Roboto"/>
                <a:cs typeface="Roboto"/>
                <a:sym typeface="Roboto"/>
              </a:rPr>
              <a:t>: Current features and tasks that are actively being worked on</a:t>
            </a:r>
            <a:endParaRPr sz="1200">
              <a:solidFill>
                <a:srgbClr val="333333"/>
              </a:solidFill>
              <a:latin typeface="Roboto"/>
              <a:ea typeface="Roboto"/>
              <a:cs typeface="Roboto"/>
              <a:sym typeface="Roboto"/>
            </a:endParaRPr>
          </a:p>
          <a:p>
            <a:pPr indent="-304800" lvl="1" marL="914400" rtl="0" algn="l">
              <a:lnSpc>
                <a:spcPct val="115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Product Analytics :</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Retention analysis</a:t>
            </a:r>
            <a:r>
              <a:rPr lang="en" sz="1200">
                <a:solidFill>
                  <a:srgbClr val="333333"/>
                </a:solidFill>
                <a:latin typeface="Roboto"/>
                <a:ea typeface="Roboto"/>
                <a:cs typeface="Roboto"/>
                <a:sym typeface="Roboto"/>
              </a:rPr>
              <a:t>: Understanding the factors that entice your customers to stay (the inverse of churn analysis).</a:t>
            </a:r>
            <a:endParaRPr sz="1200">
              <a:solidFill>
                <a:srgbClr val="333333"/>
              </a:solidFill>
              <a:latin typeface="Roboto"/>
              <a:ea typeface="Roboto"/>
              <a:cs typeface="Roboto"/>
              <a:sym typeface="Roboto"/>
            </a:endParaRPr>
          </a:p>
          <a:p>
            <a:pPr indent="-304800" lvl="2" marL="1371600" rtl="0" algn="l">
              <a:lnSpc>
                <a:spcPct val="115000"/>
              </a:lnSpc>
              <a:spcBef>
                <a:spcPts val="0"/>
              </a:spcBef>
              <a:spcAft>
                <a:spcPts val="0"/>
              </a:spcAft>
              <a:buClr>
                <a:srgbClr val="333333"/>
              </a:buClr>
              <a:buSzPts val="1200"/>
              <a:buFont typeface="Roboto"/>
              <a:buChar char="■"/>
            </a:pPr>
            <a:r>
              <a:rPr b="1" lang="en" sz="1200" u="sng">
                <a:solidFill>
                  <a:srgbClr val="333333"/>
                </a:solidFill>
                <a:latin typeface="Roboto"/>
                <a:ea typeface="Roboto"/>
                <a:cs typeface="Roboto"/>
                <a:sym typeface="Roboto"/>
              </a:rPr>
              <a:t>Segmentation</a:t>
            </a:r>
            <a:r>
              <a:rPr lang="en" sz="1200">
                <a:solidFill>
                  <a:srgbClr val="333333"/>
                </a:solidFill>
                <a:latin typeface="Roboto"/>
                <a:ea typeface="Roboto"/>
                <a:cs typeface="Roboto"/>
                <a:sym typeface="Roboto"/>
              </a:rPr>
              <a:t>: Dividing your users into groups based on demographics, behavior, persona, and more to uncover deeper insights.</a:t>
            </a:r>
            <a:endParaRPr sz="1200">
              <a:solidFill>
                <a:srgbClr val="333333"/>
              </a:solidFill>
              <a:latin typeface="Roboto"/>
              <a:ea typeface="Roboto"/>
              <a:cs typeface="Roboto"/>
              <a:sym typeface="Roboto"/>
            </a:endParaRPr>
          </a:p>
          <a:p>
            <a:pPr indent="-304800" lvl="1" marL="914400" rtl="0" algn="l">
              <a:lnSpc>
                <a:spcPct val="115000"/>
              </a:lnSpc>
              <a:spcBef>
                <a:spcPts val="0"/>
              </a:spcBef>
              <a:spcAft>
                <a:spcPts val="0"/>
              </a:spcAft>
              <a:buClr>
                <a:srgbClr val="333333"/>
              </a:buClr>
              <a:buSzPts val="1200"/>
              <a:buFont typeface="Roboto"/>
              <a:buChar char="○"/>
            </a:pPr>
            <a:r>
              <a:rPr b="1" lang="en" sz="1300">
                <a:solidFill>
                  <a:srgbClr val="333333"/>
                </a:solidFill>
                <a:latin typeface="Roboto"/>
                <a:ea typeface="Roboto"/>
                <a:cs typeface="Roboto"/>
                <a:sym typeface="Roboto"/>
              </a:rPr>
              <a:t>Important Customer Retention Metrics :</a:t>
            </a:r>
            <a:endParaRPr b="1" sz="1300">
              <a:solidFill>
                <a:srgbClr val="333333"/>
              </a:solidFill>
              <a:latin typeface="Roboto"/>
              <a:ea typeface="Roboto"/>
              <a:cs typeface="Roboto"/>
              <a:sym typeface="Roboto"/>
            </a:endParaRPr>
          </a:p>
          <a:p>
            <a:pPr indent="-311150" lvl="2" marL="1371600" rtl="0" algn="l">
              <a:lnSpc>
                <a:spcPct val="115000"/>
              </a:lnSpc>
              <a:spcBef>
                <a:spcPts val="0"/>
              </a:spcBef>
              <a:spcAft>
                <a:spcPts val="0"/>
              </a:spcAft>
              <a:buClr>
                <a:srgbClr val="333333"/>
              </a:buClr>
              <a:buSzPts val="1300"/>
              <a:buFont typeface="Roboto"/>
              <a:buChar char="■"/>
            </a:pPr>
            <a:r>
              <a:rPr b="1" lang="en" sz="1200" u="sng">
                <a:solidFill>
                  <a:srgbClr val="333333"/>
                </a:solidFill>
                <a:latin typeface="Roboto"/>
                <a:ea typeface="Roboto"/>
                <a:cs typeface="Roboto"/>
                <a:sym typeface="Roboto"/>
              </a:rPr>
              <a:t>Customer churn </a:t>
            </a:r>
            <a:r>
              <a:rPr lang="en" sz="1200">
                <a:solidFill>
                  <a:srgbClr val="333333"/>
                </a:solidFill>
                <a:latin typeface="Roboto"/>
                <a:ea typeface="Roboto"/>
                <a:cs typeface="Roboto"/>
                <a:sym typeface="Roboto"/>
              </a:rPr>
              <a:t>is one of the most straightforward customer retention metrics. The churn rate refers to the rate at which clients stop interacting with your business. They may have opted out of renewing their subscription with your brand or just stopped buying from you.</a:t>
            </a:r>
            <a:endParaRPr sz="1200">
              <a:solidFill>
                <a:srgbClr val="333333"/>
              </a:solidFill>
              <a:latin typeface="Roboto"/>
              <a:ea typeface="Roboto"/>
              <a:cs typeface="Roboto"/>
              <a:sym typeface="Roboto"/>
            </a:endParaRPr>
          </a:p>
          <a:p>
            <a:pPr indent="-314325" lvl="2" marL="1371600" rtl="0" algn="l">
              <a:lnSpc>
                <a:spcPct val="115000"/>
              </a:lnSpc>
              <a:spcBef>
                <a:spcPts val="0"/>
              </a:spcBef>
              <a:spcAft>
                <a:spcPts val="0"/>
              </a:spcAft>
              <a:buClr>
                <a:srgbClr val="002855"/>
              </a:buClr>
              <a:buSzPts val="1350"/>
              <a:buChar char="■"/>
            </a:pPr>
            <a:r>
              <a:rPr b="1" lang="en" sz="1200" u="sng">
                <a:solidFill>
                  <a:srgbClr val="333333"/>
                </a:solidFill>
                <a:latin typeface="Roboto"/>
                <a:ea typeface="Roboto"/>
                <a:cs typeface="Roboto"/>
                <a:sym typeface="Roboto"/>
              </a:rPr>
              <a:t>Revenue churn rate:</a:t>
            </a:r>
            <a:r>
              <a:rPr lang="en" sz="1200">
                <a:solidFill>
                  <a:srgbClr val="333333"/>
                </a:solidFill>
                <a:latin typeface="Roboto"/>
                <a:ea typeface="Roboto"/>
                <a:cs typeface="Roboto"/>
                <a:sym typeface="Roboto"/>
              </a:rPr>
              <a:t>Your revenue churn rate refers to the percentage of revenue lost from existing customers within a specific period.</a:t>
            </a:r>
            <a:endParaRPr sz="1200">
              <a:solidFill>
                <a:srgbClr val="333333"/>
              </a:solidFill>
              <a:latin typeface="Roboto"/>
              <a:ea typeface="Roboto"/>
              <a:cs typeface="Roboto"/>
              <a:sym typeface="Roboto"/>
            </a:endParaRPr>
          </a:p>
          <a:p>
            <a:pPr indent="-314325" lvl="2" marL="1371600" rtl="0" algn="l">
              <a:lnSpc>
                <a:spcPct val="115000"/>
              </a:lnSpc>
              <a:spcBef>
                <a:spcPts val="0"/>
              </a:spcBef>
              <a:spcAft>
                <a:spcPts val="0"/>
              </a:spcAft>
              <a:buClr>
                <a:srgbClr val="002855"/>
              </a:buClr>
              <a:buSzPts val="1350"/>
              <a:buChar char="■"/>
            </a:pPr>
            <a:r>
              <a:rPr b="1" lang="en" sz="1200" u="sng">
                <a:solidFill>
                  <a:srgbClr val="333333"/>
                </a:solidFill>
                <a:latin typeface="Roboto"/>
                <a:ea typeface="Roboto"/>
                <a:cs typeface="Roboto"/>
                <a:sym typeface="Roboto"/>
              </a:rPr>
              <a:t>Existing customer revenue growth rate</a:t>
            </a:r>
            <a:endParaRPr b="1" sz="1350">
              <a:solidFill>
                <a:srgbClr val="002855"/>
              </a:solidFill>
              <a:highlight>
                <a:srgbClr val="FFFFFF"/>
              </a:highlight>
            </a:endParaRPr>
          </a:p>
          <a:p>
            <a:pPr indent="-314325" lvl="2" marL="1371600" rtl="0" algn="l">
              <a:lnSpc>
                <a:spcPct val="115000"/>
              </a:lnSpc>
              <a:spcBef>
                <a:spcPts val="0"/>
              </a:spcBef>
              <a:spcAft>
                <a:spcPts val="0"/>
              </a:spcAft>
              <a:buClr>
                <a:srgbClr val="002855"/>
              </a:buClr>
              <a:buSzPts val="1350"/>
              <a:buChar char="■"/>
            </a:pPr>
            <a:r>
              <a:rPr b="1" lang="en" sz="1200" u="sng">
                <a:solidFill>
                  <a:srgbClr val="333333"/>
                </a:solidFill>
                <a:latin typeface="Roboto"/>
                <a:ea typeface="Roboto"/>
                <a:cs typeface="Roboto"/>
                <a:sym typeface="Roboto"/>
              </a:rPr>
              <a:t>Repeat purchase ratio:</a:t>
            </a:r>
            <a:r>
              <a:rPr b="1" lang="en" sz="1350">
                <a:solidFill>
                  <a:srgbClr val="002855"/>
                </a:solidFill>
                <a:highlight>
                  <a:srgbClr val="FFFFFF"/>
                </a:highlight>
              </a:rPr>
              <a:t> </a:t>
            </a:r>
            <a:r>
              <a:rPr lang="en" sz="1200">
                <a:solidFill>
                  <a:srgbClr val="333333"/>
                </a:solidFill>
                <a:latin typeface="Roboto"/>
                <a:ea typeface="Roboto"/>
                <a:cs typeface="Roboto"/>
                <a:sym typeface="Roboto"/>
              </a:rPr>
              <a:t>The repeat purchase ratio or RPR is the percentage of customers in your community that has returned to purchase something from your company againThis is an excellent indicator of customer loyalty – which is important to the overall customer retention rate that you build over time. You can apply this metric to things other than product purchases too</a:t>
            </a:r>
            <a:endParaRPr sz="1200">
              <a:solidFill>
                <a:srgbClr val="333333"/>
              </a:solidFill>
              <a:latin typeface="Roboto"/>
              <a:ea typeface="Roboto"/>
              <a:cs typeface="Roboto"/>
              <a:sym typeface="Roboto"/>
            </a:endParaRPr>
          </a:p>
          <a:p>
            <a:pPr indent="-314325" lvl="2" marL="1371600" rtl="0" algn="l">
              <a:lnSpc>
                <a:spcPct val="115000"/>
              </a:lnSpc>
              <a:spcBef>
                <a:spcPts val="0"/>
              </a:spcBef>
              <a:spcAft>
                <a:spcPts val="0"/>
              </a:spcAft>
              <a:buClr>
                <a:srgbClr val="002855"/>
              </a:buClr>
              <a:buSzPts val="1350"/>
              <a:buChar char="■"/>
            </a:pPr>
            <a:r>
              <a:rPr b="1" lang="en" sz="1200" u="sng">
                <a:solidFill>
                  <a:srgbClr val="333333"/>
                </a:solidFill>
                <a:latin typeface="Roboto"/>
                <a:ea typeface="Roboto"/>
                <a:cs typeface="Roboto"/>
                <a:sym typeface="Roboto"/>
              </a:rPr>
              <a:t>Net promoter score</a:t>
            </a:r>
            <a:r>
              <a:rPr lang="en" sz="1200">
                <a:solidFill>
                  <a:srgbClr val="333333"/>
                </a:solidFill>
                <a:latin typeface="Roboto"/>
                <a:ea typeface="Roboto"/>
                <a:cs typeface="Roboto"/>
                <a:sym typeface="Roboto"/>
              </a:rPr>
              <a:t>Net promoter score (NPS) is probably one of the best-known metrics for customer retention and customer loyalty. This quantitatively measures the general satisfaction and loyalty that people feel to your brand. </a:t>
            </a:r>
            <a:endParaRPr sz="1200">
              <a:solidFill>
                <a:srgbClr val="333333"/>
              </a:solidFill>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rPr lang="en" sz="1200" u="sng">
                <a:solidFill>
                  <a:srgbClr val="1155CC"/>
                </a:solidFill>
                <a:latin typeface="Roboto"/>
                <a:ea typeface="Roboto"/>
                <a:cs typeface="Roboto"/>
                <a:sym typeface="Roboto"/>
                <a:hlinkClick r:id="rId4">
                  <a:extLst>
                    <a:ext uri="{A12FA001-AC4F-418D-AE19-62706E023703}">
                      <ahyp:hlinkClr val="tx"/>
                    </a:ext>
                  </a:extLst>
                </a:hlinkClick>
              </a:rPr>
              <a:t>https://www.ringcentral.co.uk/gb/en/blog/customer-loyalty-innovative-customer-retention-strategies/</a:t>
            </a:r>
            <a:r>
              <a:rPr lang="en" sz="1200">
                <a:solidFill>
                  <a:srgbClr val="333333"/>
                </a:solidFill>
                <a:latin typeface="Roboto"/>
                <a:ea typeface="Roboto"/>
                <a:cs typeface="Roboto"/>
                <a:sym typeface="Roboto"/>
              </a:rPr>
              <a:t> </a:t>
            </a:r>
            <a:endParaRPr sz="1200">
              <a:solidFill>
                <a:srgbClr val="333333"/>
              </a:solidFill>
              <a:latin typeface="Roboto"/>
              <a:ea typeface="Roboto"/>
              <a:cs typeface="Roboto"/>
              <a:sym typeface="Roboto"/>
            </a:endParaRPr>
          </a:p>
          <a:p>
            <a:pPr indent="0" lvl="0" marL="0" rtl="0" algn="l">
              <a:lnSpc>
                <a:spcPct val="115000"/>
              </a:lnSpc>
              <a:spcBef>
                <a:spcPts val="2300"/>
              </a:spcBef>
              <a:spcAft>
                <a:spcPts val="0"/>
              </a:spcAft>
              <a:buClr>
                <a:schemeClr val="dk1"/>
              </a:buClr>
              <a:buSzPts val="1100"/>
              <a:buFont typeface="Arial"/>
              <a:buNone/>
            </a:pPr>
            <a:r>
              <a:rPr b="1" lang="en" sz="1350">
                <a:solidFill>
                  <a:srgbClr val="002855"/>
                </a:solidFill>
                <a:highlight>
                  <a:srgbClr val="FFFFFF"/>
                </a:highlight>
              </a:rPr>
              <a:t>Note : You can also compare your NPS to your revenue growth rate and customer churn rate to predict potential growth for your business. </a:t>
            </a:r>
            <a:endParaRPr b="1" sz="1350">
              <a:solidFill>
                <a:srgbClr val="002855"/>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sz="1350">
              <a:solidFill>
                <a:srgbClr val="002855"/>
              </a:solidFill>
              <a:highlight>
                <a:srgbClr val="FFFFFF"/>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u="sng">
                <a:solidFill>
                  <a:schemeClr val="dk1"/>
                </a:solidFill>
              </a:rPr>
              <a:t>Free Trail Plan</a:t>
            </a:r>
            <a:endParaRPr sz="1000" u="sng">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10 Parsers doc per month</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PDF, JPG, PNG,Doc,csv</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Full-text search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Digitize documents and scans with OCR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u="sng">
                <a:solidFill>
                  <a:schemeClr val="dk1"/>
                </a:solidFill>
              </a:rPr>
              <a:t>Standard Plan</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40 Parsers doc per month</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Import, store &amp; organize files, bulk import emails and files, full-text search, customizable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Integration API</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JSON,XML</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Microsoft 365 Integration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Merge multiple files into a single PDF</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Runs on Cloud, OnPrem</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Offline mobile access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Multi-Language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u="sng">
                <a:solidFill>
                  <a:schemeClr val="dk1"/>
                </a:solidFill>
              </a:rPr>
              <a:t>Professional Plan</a:t>
            </a:r>
            <a:endParaRPr sz="1000" u="sng">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100 Parsers doc per month</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Access to All Parsing Rules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Google sheets export integration</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Unlimited Documents Types and Schemas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Invoices Management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Third-Party Integrations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Collaborate across content, simultaneous document editing, document versioning, external file sharing, annotations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Online customer support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u="sng">
                <a:solidFill>
                  <a:schemeClr val="dk1"/>
                </a:solidFill>
              </a:rPr>
              <a:t>Business Plan</a:t>
            </a:r>
            <a:endParaRPr sz="1000" u="sng">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unlimated Parsers doc per month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Workflow Management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Access Controls Permissions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Document Classification, Extraction, and Management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Manage access to information, fine-grained access controls, redactions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Online customer support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https://www.entrepreneur.com/article/283878</a:t>
            </a:r>
            <a:r>
              <a:rPr lang="en"/>
              <a:t> </a:t>
            </a:r>
            <a:endParaRPr/>
          </a:p>
          <a:p>
            <a:pPr indent="0" lvl="0" marL="0" rtl="0" algn="l">
              <a:lnSpc>
                <a:spcPct val="100000"/>
              </a:lnSpc>
              <a:spcBef>
                <a:spcPts val="0"/>
              </a:spcBef>
              <a:spcAft>
                <a:spcPts val="0"/>
              </a:spcAft>
              <a:buSzPts val="1100"/>
              <a:buNone/>
            </a:pPr>
            <a:r>
              <a:rPr lang="en" u="sng">
                <a:solidFill>
                  <a:schemeClr val="hlink"/>
                </a:solidFill>
                <a:hlinkClick r:id="rId3"/>
              </a:rPr>
              <a:t>https://www.priceintelligently.com/hubfs/Price-Intelligently-SaaS-Pricing-Strategy.pdf</a:t>
            </a:r>
            <a:r>
              <a:rPr lang="en"/>
              <a:t> </a:t>
            </a:r>
            <a:endParaRPr/>
          </a:p>
          <a:p>
            <a:pPr indent="0" lvl="0" marL="0" rtl="0" algn="l">
              <a:lnSpc>
                <a:spcPct val="100000"/>
              </a:lnSpc>
              <a:spcBef>
                <a:spcPts val="0"/>
              </a:spcBef>
              <a:spcAft>
                <a:spcPts val="0"/>
              </a:spcAft>
              <a:buSzPts val="1100"/>
              <a:buNone/>
            </a:pPr>
            <a:r>
              <a:rPr b="1" lang="en" u="sng"/>
              <a:t>Value-based pricing strategy </a:t>
            </a:r>
            <a:r>
              <a:rPr lang="en"/>
              <a:t> takes into account what value you offer and what each of your buyer personas is willing to pay for that value. It is a pricing strategy unique to your company and therefore returns the maximum value for your product and customers </a:t>
            </a:r>
            <a:endParaRPr/>
          </a:p>
          <a:p>
            <a:pPr indent="0" lvl="0" marL="0" rtl="0" algn="l">
              <a:lnSpc>
                <a:spcPct val="100000"/>
              </a:lnSpc>
              <a:spcBef>
                <a:spcPts val="0"/>
              </a:spcBef>
              <a:spcAft>
                <a:spcPts val="0"/>
              </a:spcAft>
              <a:buClr>
                <a:schemeClr val="dk1"/>
              </a:buClr>
              <a:buSzPts val="1100"/>
              <a:buFont typeface="Arial"/>
              <a:buNone/>
            </a:pPr>
            <a:r>
              <a:rPr lang="en"/>
              <a:t>5. Feature-based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If you offer a wide range of features, then your best option would be to stick to the Feature-based pricing model. You can combine this model with Tiered pricing and create multiple plans with a set of features for different customers.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6. Tiered </a:t>
            </a:r>
            <a:endParaRPr/>
          </a:p>
          <a:p>
            <a:pPr indent="0" lvl="0" marL="0" rtl="0" algn="l">
              <a:lnSpc>
                <a:spcPct val="100000"/>
              </a:lnSpc>
              <a:spcBef>
                <a:spcPts val="0"/>
              </a:spcBef>
              <a:spcAft>
                <a:spcPts val="0"/>
              </a:spcAft>
              <a:buClr>
                <a:schemeClr val="dk1"/>
              </a:buClr>
              <a:buSzPts val="1100"/>
              <a:buFont typeface="Arial"/>
              <a:buNone/>
            </a:pPr>
            <a:r>
              <a:rPr lang="en"/>
              <a:t>Tiered Pricing model combines all the possible features of your SaaS in predefined packages and allows your customer to choose what better suits his or her needs. You create from two to five plans at a specific price with a set of functions for each. With the Tiered Pricing model, you serve B2C (business to customer) and B2B (business to business of different sizes). It is usually combined with Freemium or Feature-Based Saas Pricing Models.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they combined the Tiered Pricing model with Feature-based and Usage-based and Freemium.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Gains:</a:t>
            </a:r>
            <a:endParaRPr/>
          </a:p>
          <a:p>
            <a:pPr indent="0" lvl="0" marL="0" rtl="0" algn="l">
              <a:lnSpc>
                <a:spcPct val="100000"/>
              </a:lnSpc>
              <a:spcBef>
                <a:spcPts val="0"/>
              </a:spcBef>
              <a:spcAft>
                <a:spcPts val="0"/>
              </a:spcAft>
              <a:buClr>
                <a:schemeClr val="dk1"/>
              </a:buClr>
              <a:buSzPts val="1100"/>
              <a:buFont typeface="Arial"/>
              <a:buNone/>
            </a:pPr>
            <a:r>
              <a:rPr lang="en"/>
              <a:t>	• Increased market share (B2C and B2B) due to a bigger audience: individuals, small businesses, and enterprises. </a:t>
            </a:r>
            <a:endParaRPr/>
          </a:p>
          <a:p>
            <a:pPr indent="0" lvl="0" marL="0" rtl="0" algn="l">
              <a:lnSpc>
                <a:spcPct val="100000"/>
              </a:lnSpc>
              <a:spcBef>
                <a:spcPts val="0"/>
              </a:spcBef>
              <a:spcAft>
                <a:spcPts val="0"/>
              </a:spcAft>
              <a:buClr>
                <a:schemeClr val="dk1"/>
              </a:buClr>
              <a:buSzPts val="1100"/>
              <a:buFont typeface="Arial"/>
              <a:buNone/>
            </a:pPr>
            <a:r>
              <a:rPr lang="en"/>
              <a:t>	• High Lifetime Value (LTV) because you can offer more useful features to your customers as they scale. They will be loyal to your business, prolong their subscription, and do not consider shifting to your competitor.</a:t>
            </a:r>
            <a:endParaRPr/>
          </a:p>
          <a:p>
            <a:pPr indent="0" lvl="0" marL="0" rtl="0" algn="l">
              <a:lnSpc>
                <a:spcPct val="100000"/>
              </a:lnSpc>
              <a:spcBef>
                <a:spcPts val="0"/>
              </a:spcBef>
              <a:spcAft>
                <a:spcPts val="0"/>
              </a:spcAft>
              <a:buClr>
                <a:schemeClr val="dk1"/>
              </a:buClr>
              <a:buSzPts val="1100"/>
              <a:buFont typeface="Arial"/>
              <a:buNone/>
            </a:pPr>
            <a:r>
              <a:rPr lang="en"/>
              <a:t>	• Qualified database of clients to upsell and interact with for further development and SaaS growth.</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1155CC"/>
                </a:solidFill>
                <a:latin typeface="Lato"/>
                <a:ea typeface="Lato"/>
                <a:cs typeface="Lato"/>
                <a:sym typeface="Lato"/>
                <a:hlinkClick r:id="rId2">
                  <a:extLst>
                    <a:ext uri="{A12FA001-AC4F-418D-AE19-62706E023703}">
                      <ahyp:hlinkClr val="tx"/>
                    </a:ext>
                  </a:extLst>
                </a:hlinkClick>
              </a:rPr>
              <a:t>https://www.verifiedmarketresearch.com/product/optical-character-recognition-ocr-systems-market/</a:t>
            </a:r>
            <a:r>
              <a:rPr lang="en" sz="1200">
                <a:solidFill>
                  <a:srgbClr val="3D3D3D"/>
                </a:solidFill>
                <a:latin typeface="Lato"/>
                <a:ea typeface="Lato"/>
                <a:cs typeface="Lato"/>
                <a:sym typeface="Lato"/>
              </a:rPr>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935"/>
              <a:buFont typeface="Arial"/>
              <a:buNone/>
            </a:pPr>
            <a:r>
              <a:rPr b="1" lang="en" sz="1050" u="sng">
                <a:solidFill>
                  <a:srgbClr val="1155CC"/>
                </a:solidFill>
                <a:latin typeface="Lato"/>
                <a:ea typeface="Lato"/>
                <a:cs typeface="Lato"/>
                <a:sym typeface="Lato"/>
                <a:hlinkClick r:id="rId2">
                  <a:extLst>
                    <a:ext uri="{A12FA001-AC4F-418D-AE19-62706E023703}">
                      <ahyp:hlinkClr val="tx"/>
                    </a:ext>
                  </a:extLst>
                </a:hlinkClick>
              </a:rPr>
              <a:t>ttps://www.klearstack.com/intelligent-data-extraction-invoice/</a:t>
            </a:r>
            <a:r>
              <a:rPr b="1" lang="en" sz="1050">
                <a:solidFill>
                  <a:schemeClr val="dk1"/>
                </a:solidFill>
                <a:latin typeface="Lato"/>
                <a:ea typeface="Lato"/>
                <a:cs typeface="Lato"/>
                <a:sym typeface="Lato"/>
              </a:rPr>
              <a:t> </a:t>
            </a:r>
            <a:endParaRPr b="1" sz="1050">
              <a:solidFill>
                <a:schemeClr val="dk1"/>
              </a:solidFill>
              <a:latin typeface="Lato"/>
              <a:ea typeface="Lato"/>
              <a:cs typeface="Lato"/>
              <a:sym typeface="Lato"/>
            </a:endParaRPr>
          </a:p>
          <a:p>
            <a:pPr indent="0" lvl="0" marL="0" rtl="0" algn="l">
              <a:lnSpc>
                <a:spcPct val="95000"/>
              </a:lnSpc>
              <a:spcBef>
                <a:spcPts val="0"/>
              </a:spcBef>
              <a:spcAft>
                <a:spcPts val="0"/>
              </a:spcAft>
              <a:buClr>
                <a:schemeClr val="dk1"/>
              </a:buClr>
              <a:buSzPts val="935"/>
              <a:buFont typeface="Arial"/>
              <a:buNone/>
            </a:pPr>
            <a:r>
              <a:rPr lang="en" sz="1050" u="sng">
                <a:solidFill>
                  <a:srgbClr val="1155CC"/>
                </a:solidFill>
                <a:latin typeface="Lato"/>
                <a:ea typeface="Lato"/>
                <a:cs typeface="Lato"/>
                <a:sym typeface="Lato"/>
                <a:hlinkClick r:id="rId3">
                  <a:extLst>
                    <a:ext uri="{A12FA001-AC4F-418D-AE19-62706E023703}">
                      <ahyp:hlinkClr val="tx"/>
                    </a:ext>
                  </a:extLst>
                </a:hlinkClick>
              </a:rPr>
              <a:t>https://www.klearstack.com/data-extraction-software-extract-more-than-text/</a:t>
            </a:r>
            <a:r>
              <a:rPr lang="en" sz="1050">
                <a:solidFill>
                  <a:srgbClr val="3D3D3D"/>
                </a:solidFill>
                <a:latin typeface="Lato"/>
                <a:ea typeface="Lato"/>
                <a:cs typeface="Lato"/>
                <a:sym typeface="Lato"/>
              </a:rPr>
              <a:t> </a:t>
            </a:r>
            <a:endParaRPr sz="1050">
              <a:solidFill>
                <a:srgbClr val="3D3D3D"/>
              </a:solidFill>
              <a:latin typeface="Lato"/>
              <a:ea typeface="Lato"/>
              <a:cs typeface="Lato"/>
              <a:sym typeface="Lato"/>
            </a:endParaRPr>
          </a:p>
          <a:p>
            <a:pPr indent="0" lvl="0" marL="0" rtl="0" algn="l">
              <a:lnSpc>
                <a:spcPct val="95000"/>
              </a:lnSpc>
              <a:spcBef>
                <a:spcPts val="0"/>
              </a:spcBef>
              <a:spcAft>
                <a:spcPts val="0"/>
              </a:spcAft>
              <a:buClr>
                <a:schemeClr val="dk1"/>
              </a:buClr>
              <a:buSzPts val="935"/>
              <a:buFont typeface="Arial"/>
              <a:buNone/>
            </a:pPr>
            <a:r>
              <a:rPr lang="en" sz="1050" u="sng">
                <a:solidFill>
                  <a:srgbClr val="1155CC"/>
                </a:solidFill>
                <a:latin typeface="Lato"/>
                <a:ea typeface="Lato"/>
                <a:cs typeface="Lato"/>
                <a:sym typeface="Lato"/>
                <a:hlinkClick r:id="rId4">
                  <a:extLst>
                    <a:ext uri="{A12FA001-AC4F-418D-AE19-62706E023703}">
                      <ahyp:hlinkClr val="tx"/>
                    </a:ext>
                  </a:extLst>
                </a:hlinkClick>
              </a:rPr>
              <a:t>https://www.verifiedmarketresearch.com/product/optical-character-recognition-ocr-systems-market/</a:t>
            </a:r>
            <a:r>
              <a:rPr lang="en" sz="1050">
                <a:solidFill>
                  <a:srgbClr val="3D3D3D"/>
                </a:solidFill>
                <a:latin typeface="Lato"/>
                <a:ea typeface="Lato"/>
                <a:cs typeface="Lato"/>
                <a:sym typeface="Lato"/>
              </a:rPr>
              <a:t> </a:t>
            </a:r>
            <a:endParaRPr sz="1050">
              <a:solidFill>
                <a:srgbClr val="3D3D3D"/>
              </a:solidFill>
              <a:latin typeface="Lato"/>
              <a:ea typeface="Lato"/>
              <a:cs typeface="Lato"/>
              <a:sym typeface="Lato"/>
            </a:endParaRPr>
          </a:p>
          <a:p>
            <a:pPr indent="0" lvl="0" marL="0" rtl="0" algn="l">
              <a:lnSpc>
                <a:spcPct val="95000"/>
              </a:lnSpc>
              <a:spcBef>
                <a:spcPts val="0"/>
              </a:spcBef>
              <a:spcAft>
                <a:spcPts val="0"/>
              </a:spcAft>
              <a:buClr>
                <a:schemeClr val="dk1"/>
              </a:buClr>
              <a:buSzPts val="935"/>
              <a:buFont typeface="Arial"/>
              <a:buNone/>
            </a:pPr>
            <a:r>
              <a:rPr lang="en" sz="1050" u="sng">
                <a:solidFill>
                  <a:srgbClr val="1155CC"/>
                </a:solidFill>
                <a:latin typeface="Lato"/>
                <a:ea typeface="Lato"/>
                <a:cs typeface="Lato"/>
                <a:sym typeface="Lato"/>
                <a:hlinkClick r:id="rId5">
                  <a:extLst>
                    <a:ext uri="{A12FA001-AC4F-418D-AE19-62706E023703}">
                      <ahyp:hlinkClr val="tx"/>
                    </a:ext>
                  </a:extLst>
                </a:hlinkClick>
              </a:rPr>
              <a:t>https://medium.com/agileinsider/forming-experimental-product-hypotheses-85b1d41541c4</a:t>
            </a:r>
            <a:r>
              <a:rPr lang="en" sz="1050">
                <a:solidFill>
                  <a:srgbClr val="3D3D3D"/>
                </a:solidFill>
                <a:latin typeface="Lato"/>
                <a:ea typeface="Lato"/>
                <a:cs typeface="Lato"/>
                <a:sym typeface="Lato"/>
              </a:rPr>
              <a:t> </a:t>
            </a:r>
            <a:endParaRPr sz="1050">
              <a:solidFill>
                <a:srgbClr val="3D3D3D"/>
              </a:solidFill>
              <a:latin typeface="Lato"/>
              <a:ea typeface="Lato"/>
              <a:cs typeface="Lato"/>
              <a:sym typeface="Lato"/>
            </a:endParaRPr>
          </a:p>
          <a:p>
            <a:pPr indent="0" lvl="0" marL="0" rtl="0" algn="l">
              <a:lnSpc>
                <a:spcPct val="95000"/>
              </a:lnSpc>
              <a:spcBef>
                <a:spcPts val="0"/>
              </a:spcBef>
              <a:spcAft>
                <a:spcPts val="0"/>
              </a:spcAft>
              <a:buClr>
                <a:schemeClr val="dk1"/>
              </a:buClr>
              <a:buSzPts val="935"/>
              <a:buFont typeface="Arial"/>
              <a:buNone/>
            </a:pPr>
            <a:r>
              <a:rPr lang="en" sz="1050" u="sng">
                <a:solidFill>
                  <a:srgbClr val="1155CC"/>
                </a:solidFill>
                <a:latin typeface="Lato"/>
                <a:ea typeface="Lato"/>
                <a:cs typeface="Lato"/>
                <a:sym typeface="Lato"/>
                <a:hlinkClick r:id="rId6">
                  <a:extLst>
                    <a:ext uri="{A12FA001-AC4F-418D-AE19-62706E023703}">
                      <ahyp:hlinkClr val="tx"/>
                    </a:ext>
                  </a:extLst>
                </a:hlinkClick>
              </a:rPr>
              <a:t>https://www.aha.io/roadmapping/guide/product-strategy/product-metrics</a:t>
            </a:r>
            <a:r>
              <a:rPr lang="en" sz="1050">
                <a:solidFill>
                  <a:srgbClr val="3D3D3D"/>
                </a:solidFill>
                <a:latin typeface="Lato"/>
                <a:ea typeface="Lato"/>
                <a:cs typeface="Lato"/>
                <a:sym typeface="Lato"/>
              </a:rPr>
              <a:t> </a:t>
            </a:r>
            <a:endParaRPr i="1" sz="1050">
              <a:solidFill>
                <a:srgbClr val="3D3D3D"/>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a:solidFill>
                  <a:schemeClr val="dk1"/>
                </a:solidFill>
                <a:latin typeface="Lato"/>
                <a:ea typeface="Lato"/>
                <a:cs typeface="Lato"/>
                <a:sym typeface="Lato"/>
              </a:rPr>
              <a:t> </a:t>
            </a:r>
            <a:r>
              <a:rPr lang="en" sz="1050" u="sng">
                <a:solidFill>
                  <a:srgbClr val="1C3678"/>
                </a:solidFill>
                <a:latin typeface="Lato"/>
                <a:ea typeface="Lato"/>
                <a:cs typeface="Lato"/>
                <a:sym typeface="Lato"/>
                <a:hlinkClick r:id="rId7">
                  <a:extLst>
                    <a:ext uri="{A12FA001-AC4F-418D-AE19-62706E023703}">
                      <ahyp:hlinkClr val="tx"/>
                    </a:ext>
                  </a:extLst>
                </a:hlinkClick>
              </a:rPr>
              <a:t>https://www.ringcentral.co.uk/gb/en/blog/customer-loyalty-innovative-customer-retention-strategies/</a:t>
            </a:r>
            <a:r>
              <a:rPr lang="en" sz="1050">
                <a:solidFill>
                  <a:schemeClr val="dk1"/>
                </a:solidFill>
                <a:latin typeface="Lato"/>
                <a:ea typeface="Lato"/>
                <a:cs typeface="Lato"/>
                <a:sym typeface="Lato"/>
              </a:rPr>
              <a:t> </a:t>
            </a:r>
            <a:endParaRPr sz="1050">
              <a:solidFill>
                <a:schemeClr val="dk1"/>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u="sng">
                <a:solidFill>
                  <a:srgbClr val="1C3678"/>
                </a:solidFill>
                <a:latin typeface="Lato"/>
                <a:ea typeface="Lato"/>
                <a:cs typeface="Lato"/>
                <a:sym typeface="Lato"/>
                <a:hlinkClick r:id="rId8">
                  <a:extLst>
                    <a:ext uri="{A12FA001-AC4F-418D-AE19-62706E023703}">
                      <ahyp:hlinkClr val="tx"/>
                    </a:ext>
                  </a:extLst>
                </a:hlinkClick>
              </a:rPr>
              <a:t>https://www.klearstack.com/data-extraction-software-extract-more-than-text/</a:t>
            </a:r>
            <a:r>
              <a:rPr lang="en" sz="1050">
                <a:solidFill>
                  <a:schemeClr val="dk1"/>
                </a:solidFill>
                <a:latin typeface="Lato"/>
                <a:ea typeface="Lato"/>
                <a:cs typeface="Lato"/>
                <a:sym typeface="Lato"/>
              </a:rPr>
              <a:t> </a:t>
            </a:r>
            <a:endParaRPr sz="1050">
              <a:solidFill>
                <a:schemeClr val="dk1"/>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u="sng">
                <a:solidFill>
                  <a:srgbClr val="1C3678"/>
                </a:solidFill>
                <a:latin typeface="Lato"/>
                <a:ea typeface="Lato"/>
                <a:cs typeface="Lato"/>
                <a:sym typeface="Lato"/>
                <a:hlinkClick r:id="rId9">
                  <a:extLst>
                    <a:ext uri="{A12FA001-AC4F-418D-AE19-62706E023703}">
                      <ahyp:hlinkClr val="tx"/>
                    </a:ext>
                  </a:extLst>
                </a:hlinkClick>
              </a:rPr>
              <a:t>https://www.klearstack.com/intelligent-data-extraction-invoice/</a:t>
            </a:r>
            <a:r>
              <a:rPr lang="en" sz="1050">
                <a:solidFill>
                  <a:schemeClr val="dk1"/>
                </a:solidFill>
                <a:latin typeface="Lato"/>
                <a:ea typeface="Lato"/>
                <a:cs typeface="Lato"/>
                <a:sym typeface="Lato"/>
              </a:rPr>
              <a:t> </a:t>
            </a:r>
            <a:endParaRPr sz="1050">
              <a:solidFill>
                <a:schemeClr val="dk1"/>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u="sng">
                <a:solidFill>
                  <a:srgbClr val="1C3678"/>
                </a:solidFill>
                <a:latin typeface="Lato"/>
                <a:ea typeface="Lato"/>
                <a:cs typeface="Lato"/>
                <a:sym typeface="Lato"/>
                <a:hlinkClick r:id="rId10">
                  <a:extLst>
                    <a:ext uri="{A12FA001-AC4F-418D-AE19-62706E023703}">
                      <ahyp:hlinkClr val="tx"/>
                    </a:ext>
                  </a:extLst>
                </a:hlinkClick>
              </a:rPr>
              <a:t>https://www.verifiedmarketresearch.com/product/optical-character-recognition-ocr-systems-market/</a:t>
            </a:r>
            <a:r>
              <a:rPr lang="en" sz="1050">
                <a:solidFill>
                  <a:schemeClr val="dk1"/>
                </a:solidFill>
                <a:latin typeface="Lato"/>
                <a:ea typeface="Lato"/>
                <a:cs typeface="Lato"/>
                <a:sym typeface="Lato"/>
              </a:rPr>
              <a:t> </a:t>
            </a:r>
            <a:endParaRPr sz="1050">
              <a:solidFill>
                <a:schemeClr val="dk1"/>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u="sng">
                <a:solidFill>
                  <a:srgbClr val="1C3678"/>
                </a:solidFill>
                <a:latin typeface="Lato"/>
                <a:ea typeface="Lato"/>
                <a:cs typeface="Lato"/>
                <a:sym typeface="Lato"/>
                <a:hlinkClick r:id="rId11">
                  <a:extLst>
                    <a:ext uri="{A12FA001-AC4F-418D-AE19-62706E023703}">
                      <ahyp:hlinkClr val="tx"/>
                    </a:ext>
                  </a:extLst>
                </a:hlinkClick>
              </a:rPr>
              <a:t>https://www.documentmanagement.com/the-pros-and-cons-of-optical-character-recognition/</a:t>
            </a:r>
            <a:r>
              <a:rPr lang="en" sz="1050">
                <a:solidFill>
                  <a:schemeClr val="dk1"/>
                </a:solidFill>
                <a:latin typeface="Lato"/>
                <a:ea typeface="Lato"/>
                <a:cs typeface="Lato"/>
                <a:sym typeface="Lato"/>
              </a:rPr>
              <a:t> </a:t>
            </a:r>
            <a:endParaRPr sz="1050">
              <a:solidFill>
                <a:schemeClr val="dk1"/>
              </a:solidFill>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50" u="sng">
                <a:solidFill>
                  <a:srgbClr val="1C3678"/>
                </a:solidFill>
                <a:latin typeface="Lato"/>
                <a:ea typeface="Lato"/>
                <a:cs typeface="Lato"/>
                <a:sym typeface="Lato"/>
                <a:hlinkClick r:id="rId12">
                  <a:extLst>
                    <a:ext uri="{A12FA001-AC4F-418D-AE19-62706E023703}">
                      <ahyp:hlinkClr val="tx"/>
                    </a:ext>
                  </a:extLst>
                </a:hlinkClick>
              </a:rPr>
              <a:t>https://medium.com/agileinsider/forming-experimental-product-hypotheses-85b1d41541c4</a:t>
            </a:r>
            <a:r>
              <a:rPr lang="en" sz="1050">
                <a:solidFill>
                  <a:schemeClr val="dk1"/>
                </a:solidFill>
                <a:latin typeface="Lato"/>
                <a:ea typeface="Lato"/>
                <a:cs typeface="Lato"/>
                <a:sym typeface="Lato"/>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1155CC"/>
                </a:solidFill>
                <a:latin typeface="Lato"/>
                <a:ea typeface="Lato"/>
                <a:cs typeface="Lato"/>
                <a:sym typeface="Lato"/>
                <a:hlinkClick r:id="rId2">
                  <a:extLst>
                    <a:ext uri="{A12FA001-AC4F-418D-AE19-62706E023703}">
                      <ahyp:hlinkClr val="tx"/>
                    </a:ext>
                  </a:extLst>
                </a:hlinkClick>
              </a:rPr>
              <a:t>https://www.verifiedmarketresearch.com/product/optical-character-recognition-ocr-systems-market/</a:t>
            </a:r>
            <a:r>
              <a:rPr lang="en" sz="1200">
                <a:solidFill>
                  <a:srgbClr val="3D3D3D"/>
                </a:solidFill>
                <a:latin typeface="Lato"/>
                <a:ea typeface="Lato"/>
                <a:cs typeface="Lato"/>
                <a:sym typeface="Lato"/>
              </a:rPr>
              <a:t>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https://www.g2.com/compare/amazon-textract-vs-doc-digitizer-vs-finereader-pdf-for-windows-and-mac-vs-rossum</a:t>
            </a:r>
            <a:r>
              <a:rPr lang="en"/>
              <a:t> </a:t>
            </a:r>
            <a:endParaRPr/>
          </a:p>
          <a:p>
            <a:pPr indent="0" lvl="0" marL="0" rtl="0" algn="l">
              <a:lnSpc>
                <a:spcPct val="100000"/>
              </a:lnSpc>
              <a:spcBef>
                <a:spcPts val="0"/>
              </a:spcBef>
              <a:spcAft>
                <a:spcPts val="0"/>
              </a:spcAft>
              <a:buSzPts val="1100"/>
              <a:buNone/>
            </a:pPr>
            <a:r>
              <a:rPr lang="en" u="sng">
                <a:solidFill>
                  <a:schemeClr val="hlink"/>
                </a:solidFill>
                <a:hlinkClick r:id="rId3"/>
              </a:rPr>
              <a:t>https://www.g2.com/compare/docparser-vs-ibm-datacap-vs-kofax-capture-vs-laserfiche</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Strength: </a:t>
            </a:r>
            <a:endParaRPr/>
          </a:p>
          <a:p>
            <a:pPr indent="0" lvl="0" marL="0" rtl="0" algn="l">
              <a:lnSpc>
                <a:spcPct val="100000"/>
              </a:lnSpc>
              <a:spcBef>
                <a:spcPts val="0"/>
              </a:spcBef>
              <a:spcAft>
                <a:spcPts val="0"/>
              </a:spcAft>
              <a:buClr>
                <a:schemeClr val="dk1"/>
              </a:buClr>
              <a:buSzPts val="1100"/>
              <a:buFont typeface="Arial"/>
              <a:buNone/>
            </a:pPr>
            <a:r>
              <a:rPr lang="en"/>
              <a:t>Plenty of great features</a:t>
            </a:r>
            <a:endParaRPr/>
          </a:p>
          <a:p>
            <a:pPr indent="0" lvl="0" marL="0" rtl="0" algn="l">
              <a:lnSpc>
                <a:spcPct val="100000"/>
              </a:lnSpc>
              <a:spcBef>
                <a:spcPts val="0"/>
              </a:spcBef>
              <a:spcAft>
                <a:spcPts val="0"/>
              </a:spcAft>
              <a:buClr>
                <a:schemeClr val="dk1"/>
              </a:buClr>
              <a:buSzPts val="1100"/>
              <a:buFont typeface="Arial"/>
              <a:buNone/>
            </a:pPr>
            <a:r>
              <a:rPr lang="en"/>
              <a:t>Low cost structure</a:t>
            </a:r>
            <a:endParaRPr/>
          </a:p>
          <a:p>
            <a:pPr indent="0" lvl="0" marL="0" rtl="0" algn="l">
              <a:lnSpc>
                <a:spcPct val="100000"/>
              </a:lnSpc>
              <a:spcBef>
                <a:spcPts val="0"/>
              </a:spcBef>
              <a:spcAft>
                <a:spcPts val="0"/>
              </a:spcAft>
              <a:buClr>
                <a:schemeClr val="dk1"/>
              </a:buClr>
              <a:buSzPts val="1100"/>
              <a:buFont typeface="Arial"/>
              <a:buNone/>
            </a:pPr>
            <a:r>
              <a:rPr lang="en"/>
              <a:t>Extract and read the incoming invoices, product catalogues ,PDF</a:t>
            </a:r>
            <a:endParaRPr/>
          </a:p>
          <a:p>
            <a:pPr indent="0" lvl="0" marL="0" rtl="0" algn="l">
              <a:lnSpc>
                <a:spcPct val="100000"/>
              </a:lnSpc>
              <a:spcBef>
                <a:spcPts val="0"/>
              </a:spcBef>
              <a:spcAft>
                <a:spcPts val="0"/>
              </a:spcAft>
              <a:buClr>
                <a:schemeClr val="dk1"/>
              </a:buClr>
              <a:buSzPts val="1100"/>
              <a:buFont typeface="Arial"/>
              <a:buNone/>
            </a:pPr>
            <a:r>
              <a:rPr lang="en"/>
              <a:t>Read and Extract PDF, JPG, PNG,Doc,csv</a:t>
            </a:r>
            <a:endParaRPr/>
          </a:p>
          <a:p>
            <a:pPr indent="0" lvl="0" marL="0" rtl="0" algn="l">
              <a:lnSpc>
                <a:spcPct val="100000"/>
              </a:lnSpc>
              <a:spcBef>
                <a:spcPts val="0"/>
              </a:spcBef>
              <a:spcAft>
                <a:spcPts val="0"/>
              </a:spcAft>
              <a:buClr>
                <a:schemeClr val="dk1"/>
              </a:buClr>
              <a:buSzPts val="1100"/>
              <a:buFont typeface="Arial"/>
              <a:buNone/>
            </a:pPr>
            <a:r>
              <a:rPr lang="en"/>
              <a:t>Third-Party Integrations</a:t>
            </a:r>
            <a:endParaRPr/>
          </a:p>
          <a:p>
            <a:pPr indent="0" lvl="0" marL="0" rtl="0" algn="l">
              <a:lnSpc>
                <a:spcPct val="100000"/>
              </a:lnSpc>
              <a:spcBef>
                <a:spcPts val="0"/>
              </a:spcBef>
              <a:spcAft>
                <a:spcPts val="0"/>
              </a:spcAft>
              <a:buClr>
                <a:schemeClr val="dk1"/>
              </a:buClr>
              <a:buSzPts val="1100"/>
              <a:buFont typeface="Arial"/>
              <a:buNone/>
            </a:pPr>
            <a:r>
              <a:rPr lang="en"/>
              <a:t>Available on all major platforms</a:t>
            </a:r>
            <a:endParaRPr/>
          </a:p>
          <a:p>
            <a:pPr indent="0" lvl="0" marL="0" rtl="0" algn="l">
              <a:lnSpc>
                <a:spcPct val="100000"/>
              </a:lnSpc>
              <a:spcBef>
                <a:spcPts val="0"/>
              </a:spcBef>
              <a:spcAft>
                <a:spcPts val="0"/>
              </a:spcAft>
              <a:buClr>
                <a:schemeClr val="dk1"/>
              </a:buClr>
              <a:buSzPts val="1100"/>
              <a:buFont typeface="Arial"/>
              <a:buNone/>
            </a:pPr>
            <a:r>
              <a:rPr lang="en"/>
              <a:t>Digitize documents and scans with OCR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Weakness </a:t>
            </a:r>
            <a:endParaRPr/>
          </a:p>
          <a:p>
            <a:pPr indent="0" lvl="0" marL="0" rtl="0" algn="l">
              <a:lnSpc>
                <a:spcPct val="100000"/>
              </a:lnSpc>
              <a:spcBef>
                <a:spcPts val="0"/>
              </a:spcBef>
              <a:spcAft>
                <a:spcPts val="0"/>
              </a:spcAft>
              <a:buClr>
                <a:schemeClr val="dk1"/>
              </a:buClr>
              <a:buSzPts val="1100"/>
              <a:buFont typeface="Arial"/>
              <a:buNone/>
            </a:pPr>
            <a:r>
              <a:rPr lang="en"/>
              <a:t>Limited doc parsers </a:t>
            </a:r>
            <a:endParaRPr/>
          </a:p>
          <a:p>
            <a:pPr indent="0" lvl="0" marL="0" rtl="0" algn="l">
              <a:lnSpc>
                <a:spcPct val="100000"/>
              </a:lnSpc>
              <a:spcBef>
                <a:spcPts val="0"/>
              </a:spcBef>
              <a:spcAft>
                <a:spcPts val="0"/>
              </a:spcAft>
              <a:buClr>
                <a:schemeClr val="dk1"/>
              </a:buClr>
              <a:buSzPts val="1100"/>
              <a:buFont typeface="Arial"/>
              <a:buNone/>
            </a:pPr>
            <a:r>
              <a:rPr lang="en"/>
              <a:t>Security &amp; privacy </a:t>
            </a:r>
            <a:endParaRPr/>
          </a:p>
          <a:p>
            <a:pPr indent="0" lvl="0" marL="0" rtl="0" algn="l">
              <a:lnSpc>
                <a:spcPct val="100000"/>
              </a:lnSpc>
              <a:spcBef>
                <a:spcPts val="0"/>
              </a:spcBef>
              <a:spcAft>
                <a:spcPts val="0"/>
              </a:spcAft>
              <a:buClr>
                <a:schemeClr val="dk1"/>
              </a:buClr>
              <a:buSzPts val="1100"/>
              <a:buFont typeface="Arial"/>
              <a:buNone/>
            </a:pPr>
            <a:r>
              <a:rPr lang="en"/>
              <a:t>Reputation management</a:t>
            </a:r>
            <a:endParaRPr/>
          </a:p>
          <a:p>
            <a:pPr indent="0" lvl="0" marL="0" rtl="0" algn="l">
              <a:lnSpc>
                <a:spcPct val="100000"/>
              </a:lnSpc>
              <a:spcBef>
                <a:spcPts val="0"/>
              </a:spcBef>
              <a:spcAft>
                <a:spcPts val="0"/>
              </a:spcAft>
              <a:buClr>
                <a:schemeClr val="dk1"/>
              </a:buClr>
              <a:buSzPts val="1100"/>
              <a:buFont typeface="Arial"/>
              <a:buNone/>
            </a:pPr>
            <a:r>
              <a:rPr lang="en"/>
              <a:t>Industry presence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Opportunity </a:t>
            </a:r>
            <a:endParaRPr/>
          </a:p>
          <a:p>
            <a:pPr indent="0" lvl="0" marL="0" rtl="0" algn="l">
              <a:lnSpc>
                <a:spcPct val="100000"/>
              </a:lnSpc>
              <a:spcBef>
                <a:spcPts val="0"/>
              </a:spcBef>
              <a:spcAft>
                <a:spcPts val="0"/>
              </a:spcAft>
              <a:buClr>
                <a:schemeClr val="dk1"/>
              </a:buClr>
              <a:buSzPts val="1100"/>
              <a:buFont typeface="Arial"/>
              <a:buNone/>
            </a:pPr>
            <a:r>
              <a:rPr lang="en"/>
              <a:t>Differentiation and Innovation </a:t>
            </a:r>
            <a:endParaRPr/>
          </a:p>
          <a:p>
            <a:pPr indent="0" lvl="0" marL="0" rtl="0" algn="l">
              <a:lnSpc>
                <a:spcPct val="100000"/>
              </a:lnSpc>
              <a:spcBef>
                <a:spcPts val="0"/>
              </a:spcBef>
              <a:spcAft>
                <a:spcPts val="0"/>
              </a:spcAft>
              <a:buClr>
                <a:schemeClr val="dk1"/>
              </a:buClr>
              <a:buSzPts val="1100"/>
              <a:buFont typeface="Arial"/>
              <a:buNone/>
            </a:pPr>
            <a:r>
              <a:rPr lang="en"/>
              <a:t>Market Segment </a:t>
            </a:r>
            <a:endParaRPr/>
          </a:p>
          <a:p>
            <a:pPr indent="0" lvl="0" marL="0" rtl="0" algn="l">
              <a:lnSpc>
                <a:spcPct val="100000"/>
              </a:lnSpc>
              <a:spcBef>
                <a:spcPts val="0"/>
              </a:spcBef>
              <a:spcAft>
                <a:spcPts val="0"/>
              </a:spcAft>
              <a:buClr>
                <a:schemeClr val="dk1"/>
              </a:buClr>
              <a:buSzPts val="1100"/>
              <a:buFont typeface="Arial"/>
              <a:buNone/>
            </a:pPr>
            <a:r>
              <a:rPr lang="en"/>
              <a:t>Runs on Cloud, OnPrem</a:t>
            </a:r>
            <a:endParaRPr/>
          </a:p>
          <a:p>
            <a:pPr indent="0" lvl="0" marL="0" rtl="0" algn="l">
              <a:lnSpc>
                <a:spcPct val="100000"/>
              </a:lnSpc>
              <a:spcBef>
                <a:spcPts val="0"/>
              </a:spcBef>
              <a:spcAft>
                <a:spcPts val="0"/>
              </a:spcAft>
              <a:buClr>
                <a:schemeClr val="dk1"/>
              </a:buClr>
              <a:buSzPts val="1100"/>
              <a:buFont typeface="Arial"/>
              <a:buNone/>
            </a:pPr>
            <a:r>
              <a:rPr lang="en"/>
              <a:t>Precise searching(OCR)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Threats </a:t>
            </a:r>
            <a:endParaRPr/>
          </a:p>
          <a:p>
            <a:pPr indent="0" lvl="0" marL="0" rtl="0" algn="l">
              <a:lnSpc>
                <a:spcPct val="100000"/>
              </a:lnSpc>
              <a:spcBef>
                <a:spcPts val="0"/>
              </a:spcBef>
              <a:spcAft>
                <a:spcPts val="0"/>
              </a:spcAft>
              <a:buClr>
                <a:schemeClr val="dk1"/>
              </a:buClr>
              <a:buSzPts val="1100"/>
              <a:buFont typeface="Arial"/>
              <a:buNone/>
            </a:pPr>
            <a:r>
              <a:rPr lang="en"/>
              <a:t>Aggressive competition</a:t>
            </a:r>
            <a:endParaRPr/>
          </a:p>
          <a:p>
            <a:pPr indent="0" lvl="0" marL="0" rtl="0" algn="l">
              <a:lnSpc>
                <a:spcPct val="100000"/>
              </a:lnSpc>
              <a:spcBef>
                <a:spcPts val="0"/>
              </a:spcBef>
              <a:spcAft>
                <a:spcPts val="0"/>
              </a:spcAft>
              <a:buClr>
                <a:schemeClr val="dk1"/>
              </a:buClr>
              <a:buSzPts val="1100"/>
              <a:buFont typeface="Arial"/>
              <a:buNone/>
            </a:pPr>
            <a:r>
              <a:rPr lang="en"/>
              <a:t>Reputation</a:t>
            </a:r>
            <a:endParaRPr/>
          </a:p>
          <a:p>
            <a:pPr indent="0" lvl="0" marL="0" rtl="0" algn="l">
              <a:lnSpc>
                <a:spcPct val="100000"/>
              </a:lnSpc>
              <a:spcBef>
                <a:spcPts val="0"/>
              </a:spcBef>
              <a:spcAft>
                <a:spcPts val="0"/>
              </a:spcAft>
              <a:buClr>
                <a:schemeClr val="dk1"/>
              </a:buClr>
              <a:buSzPts val="1100"/>
              <a:buFont typeface="Arial"/>
              <a:buNone/>
            </a:pPr>
            <a:r>
              <a:rPr lang="en"/>
              <a:t>Customer Service Support </a:t>
            </a:r>
            <a:endParaRPr/>
          </a:p>
          <a:p>
            <a:pPr indent="0" lvl="0" marL="0" rtl="0" algn="l">
              <a:lnSpc>
                <a:spcPct val="100000"/>
              </a:lnSpc>
              <a:spcBef>
                <a:spcPts val="0"/>
              </a:spcBef>
              <a:spcAft>
                <a:spcPts val="0"/>
              </a:spcAft>
              <a:buClr>
                <a:schemeClr val="dk1"/>
              </a:buClr>
              <a:buSzPts val="1100"/>
              <a:buFont typeface="Arial"/>
              <a:buNone/>
            </a:pPr>
            <a:r>
              <a:rPr lang="en"/>
              <a:t>User Experience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91" name="Google Shape;191;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4"/>
          <p:cNvGrpSpPr/>
          <p:nvPr/>
        </p:nvGrpSpPr>
        <p:grpSpPr>
          <a:xfrm>
            <a:off x="830392" y="1191256"/>
            <a:ext cx="745763" cy="45826"/>
            <a:chOff x="4580561" y="2589004"/>
            <a:chExt cx="1064464" cy="25200"/>
          </a:xfrm>
        </p:grpSpPr>
        <p:sp>
          <p:nvSpPr>
            <p:cNvPr id="12" name="Google Shape;12;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3"/>
          <p:cNvGrpSpPr/>
          <p:nvPr/>
        </p:nvGrpSpPr>
        <p:grpSpPr>
          <a:xfrm>
            <a:off x="830392" y="4169130"/>
            <a:ext cx="745763" cy="45826"/>
            <a:chOff x="4580561" y="2589004"/>
            <a:chExt cx="1064464" cy="25200"/>
          </a:xfrm>
        </p:grpSpPr>
        <p:sp>
          <p:nvSpPr>
            <p:cNvPr id="75" name="Google Shape;75;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5"/>
          <p:cNvGrpSpPr/>
          <p:nvPr/>
        </p:nvGrpSpPr>
        <p:grpSpPr>
          <a:xfrm>
            <a:off x="830392" y="1191256"/>
            <a:ext cx="745763" cy="45826"/>
            <a:chOff x="4580561" y="2589004"/>
            <a:chExt cx="1064464" cy="25200"/>
          </a:xfrm>
        </p:grpSpPr>
        <p:sp>
          <p:nvSpPr>
            <p:cNvPr id="20" name="Google Shape;20;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5"/>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36"/>
          <p:cNvGrpSpPr/>
          <p:nvPr/>
        </p:nvGrpSpPr>
        <p:grpSpPr>
          <a:xfrm>
            <a:off x="830392" y="1191256"/>
            <a:ext cx="745763" cy="45826"/>
            <a:chOff x="4580561" y="2589004"/>
            <a:chExt cx="1064464" cy="25200"/>
          </a:xfrm>
        </p:grpSpPr>
        <p:sp>
          <p:nvSpPr>
            <p:cNvPr id="28" name="Google Shape;28;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3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37"/>
          <p:cNvGrpSpPr/>
          <p:nvPr/>
        </p:nvGrpSpPr>
        <p:grpSpPr>
          <a:xfrm>
            <a:off x="830392" y="1191256"/>
            <a:ext cx="745763" cy="45826"/>
            <a:chOff x="4580561" y="2589004"/>
            <a:chExt cx="1064464" cy="25200"/>
          </a:xfrm>
        </p:grpSpPr>
        <p:sp>
          <p:nvSpPr>
            <p:cNvPr id="34" name="Google Shape;34;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38"/>
          <p:cNvGrpSpPr/>
          <p:nvPr/>
        </p:nvGrpSpPr>
        <p:grpSpPr>
          <a:xfrm>
            <a:off x="830392" y="1191256"/>
            <a:ext cx="745763" cy="45826"/>
            <a:chOff x="4580561" y="2589004"/>
            <a:chExt cx="1064464" cy="25200"/>
          </a:xfrm>
        </p:grpSpPr>
        <p:sp>
          <p:nvSpPr>
            <p:cNvPr id="41" name="Google Shape;41;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3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4" name="Google Shape;44;p3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 name="Google Shape;45;p3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6" name="Google Shape;46;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9"/>
          <p:cNvGrpSpPr/>
          <p:nvPr/>
        </p:nvGrpSpPr>
        <p:grpSpPr>
          <a:xfrm>
            <a:off x="830392" y="1191256"/>
            <a:ext cx="745763" cy="45826"/>
            <a:chOff x="4580561" y="2589004"/>
            <a:chExt cx="1064464" cy="25200"/>
          </a:xfrm>
        </p:grpSpPr>
        <p:sp>
          <p:nvSpPr>
            <p:cNvPr id="50" name="Google Shape;50;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3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0"/>
          <p:cNvGrpSpPr/>
          <p:nvPr/>
        </p:nvGrpSpPr>
        <p:grpSpPr>
          <a:xfrm>
            <a:off x="830392" y="4169130"/>
            <a:ext cx="745763" cy="45826"/>
            <a:chOff x="4580561" y="2589004"/>
            <a:chExt cx="1064464" cy="25200"/>
          </a:xfrm>
        </p:grpSpPr>
        <p:sp>
          <p:nvSpPr>
            <p:cNvPr id="57" name="Google Shape;57;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1"/>
          <p:cNvGrpSpPr/>
          <p:nvPr/>
        </p:nvGrpSpPr>
        <p:grpSpPr>
          <a:xfrm>
            <a:off x="830392" y="1191256"/>
            <a:ext cx="745763" cy="45826"/>
            <a:chOff x="4580561" y="2589004"/>
            <a:chExt cx="1064464" cy="25200"/>
          </a:xfrm>
        </p:grpSpPr>
        <p:sp>
          <p:nvSpPr>
            <p:cNvPr id="64" name="Google Shape;64;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questionpro.com/t/AUW8OZqEv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miro.com/app/board/uXjVOb4eyUM=/?invite_link_id=644907957951"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iro.com/app/board/uXjVObbrDL0=/?invite_link_id=857892818352"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s://miro.com/app/board/uXjVObbrDL0=/?invite_link_id=85789281835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aha.io/blog/the-10-building-blocks-of-lovabilit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s://www.profitwell.com/recur/all/pricing-strategy-guide/" TargetMode="External"/><Relationship Id="rId10" Type="http://schemas.openxmlformats.org/officeDocument/2006/relationships/hyperlink" Target="https://www.priceintelligently.com/hubfs/Price-Intelligently-SaaS-Pricing-Strategy.pdf" TargetMode="External"/><Relationship Id="rId13" Type="http://schemas.openxmlformats.org/officeDocument/2006/relationships/hyperlink" Target="https://productschool.com/blog/product-management-2/go-to-market-strategies-product-managers/" TargetMode="External"/><Relationship Id="rId12" Type="http://schemas.openxmlformats.org/officeDocument/2006/relationships/hyperlink" Target="https://www.eleken.co/blog-posts/saas-pricing-models-to-help-you-make-an-informed-decision"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g2.com/compare/amazon-textract-vs-doc-digitizer-vs-finereader-pdf-for-windows-and-mac-vs-rossum" TargetMode="External"/><Relationship Id="rId4" Type="http://schemas.openxmlformats.org/officeDocument/2006/relationships/hyperlink" Target="https://www.g2.com/compare/docparser-vs-ibm-datacap-vs-kofax-capture-vs-laserfiche" TargetMode="External"/><Relationship Id="rId9" Type="http://schemas.openxmlformats.org/officeDocument/2006/relationships/hyperlink" Target="https://www.cognism.com/blog/what-is-a-go-to-market-strategy" TargetMode="External"/><Relationship Id="rId15" Type="http://schemas.openxmlformats.org/officeDocument/2006/relationships/hyperlink" Target="https://www.mycustomer.com/community/blogs/dilabrien/how-to-calculate-the-cost-of-customer-service" TargetMode="External"/><Relationship Id="rId14" Type="http://schemas.openxmlformats.org/officeDocument/2006/relationships/hyperlink" Target="https://www.toistersolutions.com/blog/2016/1/18/13-ways-to-calculate-the-true-cost-of-customer-service" TargetMode="External"/><Relationship Id="rId17" Type="http://schemas.openxmlformats.org/officeDocument/2006/relationships/hyperlink" Target="https://www.aha.io/roadmapping/guide/product-strategy/product-metrics" TargetMode="External"/><Relationship Id="rId16" Type="http://schemas.openxmlformats.org/officeDocument/2006/relationships/hyperlink" Target="https://medium.com/neemz-growth/go-to-market-g-2-m-plan-9dd9bd08b9ec" TargetMode="External"/><Relationship Id="rId5" Type="http://schemas.openxmlformats.org/officeDocument/2006/relationships/hyperlink" Target="https://www.adamenfroy.com/best-ocr-software" TargetMode="External"/><Relationship Id="rId6" Type="http://schemas.openxmlformats.org/officeDocument/2006/relationships/hyperlink" Target="https://www.getapp.com/finance-accounting-software/a/rossum/compare/kofax-power-pdf-vs-laserfiche-vs-abbyy-finereader-pdf/" TargetMode="External"/><Relationship Id="rId18" Type="http://schemas.openxmlformats.org/officeDocument/2006/relationships/hyperlink" Target="https://docs.google.com/document/d/1OkOTVMwMF8TqfiWKU3WzscwfLY8H9fNjgnyMrknDtEw/edit?usp=sharing" TargetMode="External"/><Relationship Id="rId7" Type="http://schemas.openxmlformats.org/officeDocument/2006/relationships/hyperlink" Target="https://www.entrepreneur.com/article/283878" TargetMode="External"/><Relationship Id="rId8" Type="http://schemas.openxmlformats.org/officeDocument/2006/relationships/hyperlink" Target="https://www.profitwell.com/recur/all/saas-pric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DarysDale AI </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Mary Girgis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aphicFrame>
        <p:nvGraphicFramePr>
          <p:cNvPr id="235" name="Google Shape;235;p10"/>
          <p:cNvGraphicFramePr/>
          <p:nvPr/>
        </p:nvGraphicFramePr>
        <p:xfrm>
          <a:off x="404613" y="584475"/>
          <a:ext cx="3000000" cy="3000000"/>
        </p:xfrm>
        <a:graphic>
          <a:graphicData uri="http://schemas.openxmlformats.org/drawingml/2006/table">
            <a:tbl>
              <a:tblPr>
                <a:noFill/>
                <a:tableStyleId>{F5F9ED33-1017-46E0-8275-BC299103B69D}</a:tableStyleId>
              </a:tblPr>
              <a:tblGrid>
                <a:gridCol w="1645925"/>
                <a:gridCol w="1645925"/>
                <a:gridCol w="1645925"/>
                <a:gridCol w="1645925"/>
                <a:gridCol w="1645925"/>
              </a:tblGrid>
              <a:tr h="421850">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1"/>
                          </a:solidFill>
                          <a:latin typeface="Fira Sans Extra Condensed"/>
                          <a:ea typeface="Fira Sans Extra Condensed"/>
                          <a:cs typeface="Fira Sans Extra Condensed"/>
                          <a:sym typeface="Fira Sans Extra Condensed"/>
                        </a:rPr>
                        <a:t>Partners</a:t>
                      </a:r>
                      <a:endParaRPr b="1" sz="1600" u="none" cap="none" strike="noStrike">
                        <a:solidFill>
                          <a:schemeClr val="accent1"/>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2"/>
                          </a:solidFill>
                          <a:latin typeface="Fira Sans Extra Condensed"/>
                          <a:ea typeface="Fira Sans Extra Condensed"/>
                          <a:cs typeface="Fira Sans Extra Condensed"/>
                          <a:sym typeface="Fira Sans Extra Condensed"/>
                        </a:rPr>
                        <a:t>Key Activities</a:t>
                      </a:r>
                      <a:endParaRPr b="1" sz="1600" u="none" cap="none" strike="noStrike">
                        <a:solidFill>
                          <a:schemeClr val="accent2"/>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3"/>
                          </a:solidFill>
                          <a:latin typeface="Fira Sans Extra Condensed"/>
                          <a:ea typeface="Fira Sans Extra Condensed"/>
                          <a:cs typeface="Fira Sans Extra Condensed"/>
                          <a:sym typeface="Fira Sans Extra Condensed"/>
                        </a:rPr>
                        <a:t>Values Propositions</a:t>
                      </a:r>
                      <a:endParaRPr b="1" sz="1600" u="none" cap="none" strike="noStrike">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dk1"/>
                          </a:solidFill>
                          <a:latin typeface="Fira Sans Extra Condensed"/>
                          <a:ea typeface="Fira Sans Extra Condensed"/>
                          <a:cs typeface="Fira Sans Extra Condensed"/>
                          <a:sym typeface="Fira Sans Extra Condensed"/>
                        </a:rPr>
                        <a:t>Customer Relationships</a:t>
                      </a:r>
                      <a:endParaRPr b="1" sz="1600" u="none" cap="none" strike="noStrike">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5"/>
                          </a:solidFill>
                          <a:latin typeface="Fira Sans Extra Condensed"/>
                          <a:ea typeface="Fira Sans Extra Condensed"/>
                          <a:cs typeface="Fira Sans Extra Condensed"/>
                          <a:sym typeface="Fira Sans Extra Condensed"/>
                        </a:rPr>
                        <a:t>Customer Segments</a:t>
                      </a:r>
                      <a:endParaRPr b="1" sz="1600" u="none" cap="none" strike="noStrike">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61375">
                <a:tc>
                  <a:txBody>
                    <a:bodyPr/>
                    <a:lstStyle/>
                    <a:p>
                      <a:pPr indent="0" lvl="0" marL="0" marR="0" rtl="0" algn="ctr">
                        <a:lnSpc>
                          <a:spcPct val="100000"/>
                        </a:lnSpc>
                        <a:spcBef>
                          <a:spcPts val="0"/>
                        </a:spcBef>
                        <a:spcAft>
                          <a:spcPts val="0"/>
                        </a:spcAft>
                        <a:buClr>
                          <a:schemeClr val="dk1"/>
                        </a:buClr>
                        <a:buSzPts val="1100"/>
                        <a:buFont typeface="Arial"/>
                        <a:buNone/>
                      </a:pPr>
                      <a:r>
                        <a:t/>
                      </a:r>
                      <a:endParaRPr sz="1200" u="none" cap="none" strike="noStrike">
                        <a:solidFill>
                          <a:schemeClr val="dk1"/>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rowSpan="2">
                  <a:txBody>
                    <a:bodyPr/>
                    <a:lstStyle/>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Software Development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Integration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It Maintenance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Marketing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Product Roadmap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Features updates </a:t>
                      </a:r>
                      <a:endParaRPr sz="10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000"/>
                        <a:buFont typeface="Roboto"/>
                        <a:buChar char="●"/>
                      </a:pPr>
                      <a:r>
                        <a:rPr lang="en" sz="1000" u="none" cap="none" strike="noStrike">
                          <a:solidFill>
                            <a:schemeClr val="dk2"/>
                          </a:solidFill>
                          <a:latin typeface="Roboto"/>
                          <a:ea typeface="Roboto"/>
                          <a:cs typeface="Roboto"/>
                          <a:sym typeface="Roboto"/>
                        </a:rPr>
                        <a:t>Customer Support service</a:t>
                      </a:r>
                      <a:endParaRPr sz="1000" u="none" cap="none" strike="noStrike">
                        <a:solidFill>
                          <a:schemeClr val="dk2"/>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38100">
                      <a:solidFill>
                        <a:schemeClr val="dk1"/>
                      </a:solidFill>
                      <a:prstDash val="solid"/>
                      <a:round/>
                      <a:headEnd len="sm" w="sm" type="none"/>
                      <a:tailEnd len="sm" w="sm" type="none"/>
                    </a:lnB>
                  </a:tcPr>
                </a:tc>
                <a:tc vMerge="1"/>
                <a:tc vMerge="1"/>
                <a:tc vMerge="1"/>
              </a:tr>
              <a:tr h="1027325">
                <a:tc rowSpan="4">
                  <a:txBody>
                    <a:bodyPr/>
                    <a:lstStyle/>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Development Team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Third party integration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Students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Financial sectors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Generic user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Healthcare sector </a:t>
                      </a:r>
                      <a:endParaRPr sz="1100" u="none" cap="none" strike="noStrike"/>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38100">
                      <a:solidFill>
                        <a:schemeClr val="dk1"/>
                      </a:solidFill>
                      <a:prstDash val="solid"/>
                      <a:round/>
                      <a:headEnd len="sm" w="sm" type="none"/>
                      <a:tailEnd len="sm" w="sm" type="none"/>
                    </a:lnB>
                  </a:tcPr>
                </a:tc>
                <a:tc vMerge="1"/>
                <a:tc rowSpan="4">
                  <a:txBody>
                    <a:bodyPr/>
                    <a:lstStyle/>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Easy to user </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Third-Party Integrations</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Available on all major platforms</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Digitize documents and scans with OCR</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Extract and read the incoming invoices, product catalogues ,PDF</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Read and Extract PDF, JPG, PNG,Doc,csv</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Precise searching(OCR)</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Doc parsers</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Up to 98% accuracy</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Streamline processes</a:t>
                      </a:r>
                      <a:endParaRPr sz="95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950"/>
                        <a:buFont typeface="Roboto"/>
                        <a:buChar char="●"/>
                      </a:pPr>
                      <a:r>
                        <a:rPr lang="en" sz="950" u="none" cap="none" strike="noStrike">
                          <a:solidFill>
                            <a:schemeClr val="dk2"/>
                          </a:solidFill>
                          <a:latin typeface="Roboto"/>
                          <a:ea typeface="Roboto"/>
                          <a:cs typeface="Roboto"/>
                          <a:sym typeface="Roboto"/>
                        </a:rPr>
                        <a:t>Support Arabic OCR</a:t>
                      </a:r>
                      <a:endParaRPr sz="950" u="none" cap="none" strike="noStrike">
                        <a:solidFill>
                          <a:schemeClr val="dk2"/>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chemeClr val="dk2"/>
                          </a:solidFill>
                          <a:latin typeface="Roboto"/>
                          <a:ea typeface="Roboto"/>
                          <a:cs typeface="Roboto"/>
                          <a:sym typeface="Roboto"/>
                        </a:rPr>
                        <a:t>Tech support / Forms / Q &amp; A sections / Integrations / Text Extract / Third-party integration </a:t>
                      </a:r>
                      <a:endParaRPr sz="1000" u="none" cap="none" strike="noStrike">
                        <a:solidFill>
                          <a:schemeClr val="dk2"/>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38100">
                      <a:solidFill>
                        <a:schemeClr val="dk1"/>
                      </a:solidFill>
                      <a:prstDash val="solid"/>
                      <a:round/>
                      <a:headEnd len="sm" w="sm" type="none"/>
                      <a:tailEnd len="sm" w="sm" type="none"/>
                    </a:lnB>
                  </a:tcPr>
                </a:tc>
                <a:tc rowSpan="4">
                  <a:txBody>
                    <a:bodyPr/>
                    <a:lstStyle/>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Financial Services</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Healthcare and Life Science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Public Sector</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Developers </a:t>
                      </a:r>
                      <a:endParaRPr sz="1100" u="none" cap="none" strike="noStrike">
                        <a:solidFill>
                          <a:schemeClr val="dk2"/>
                        </a:solidFill>
                        <a:latin typeface="Roboto"/>
                        <a:ea typeface="Roboto"/>
                        <a:cs typeface="Roboto"/>
                        <a:sym typeface="Roboto"/>
                      </a:endParaRPr>
                    </a:p>
                    <a:p>
                      <a:pPr indent="-114300" lvl="0" marL="114300" marR="0" rtl="0" algn="l">
                        <a:lnSpc>
                          <a:spcPct val="100000"/>
                        </a:lnSpc>
                        <a:spcBef>
                          <a:spcPts val="0"/>
                        </a:spcBef>
                        <a:spcAft>
                          <a:spcPts val="0"/>
                        </a:spcAft>
                        <a:buClr>
                          <a:schemeClr val="dk2"/>
                        </a:buClr>
                        <a:buSzPts val="1100"/>
                        <a:buFont typeface="Roboto"/>
                        <a:buChar char="●"/>
                      </a:pPr>
                      <a:r>
                        <a:rPr lang="en" sz="1100" u="none" cap="none" strike="noStrike">
                          <a:solidFill>
                            <a:schemeClr val="dk2"/>
                          </a:solidFill>
                          <a:latin typeface="Roboto"/>
                          <a:ea typeface="Roboto"/>
                          <a:cs typeface="Roboto"/>
                          <a:sym typeface="Roboto"/>
                        </a:rPr>
                        <a:t>Students </a:t>
                      </a:r>
                      <a:endParaRPr sz="1100" u="none" cap="none" strike="noStrike">
                        <a:solidFill>
                          <a:schemeClr val="dk2"/>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38100">
                      <a:solidFill>
                        <a:schemeClr val="dk1"/>
                      </a:solidFill>
                      <a:prstDash val="solid"/>
                      <a:round/>
                      <a:headEnd len="sm" w="sm" type="none"/>
                      <a:tailEnd len="sm" w="sm" type="none"/>
                    </a:lnB>
                  </a:tcPr>
                </a:tc>
              </a:tr>
              <a:tr h="528725">
                <a:tc vMerge="1"/>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2"/>
                          </a:solidFill>
                          <a:latin typeface="Fira Sans Extra Condensed"/>
                          <a:ea typeface="Fira Sans Extra Condensed"/>
                          <a:cs typeface="Fira Sans Extra Condensed"/>
                          <a:sym typeface="Fira Sans Extra Condensed"/>
                        </a:rPr>
                        <a:t>Resources</a:t>
                      </a:r>
                      <a:endParaRPr sz="1600" u="none" cap="none" strike="noStrike">
                        <a:solidFill>
                          <a:schemeClr val="accent2"/>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vMerge="1"/>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dk1"/>
                          </a:solidFill>
                          <a:latin typeface="Fira Sans Extra Condensed"/>
                          <a:ea typeface="Fira Sans Extra Condensed"/>
                          <a:cs typeface="Fira Sans Extra Condensed"/>
                          <a:sym typeface="Fira Sans Extra Condensed"/>
                        </a:rPr>
                        <a:t>Channels</a:t>
                      </a:r>
                      <a:endParaRPr sz="1600" u="none" cap="none" strike="noStrike">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vMerge="1"/>
              </a:tr>
              <a:tr h="508550">
                <a:tc vMerge="1"/>
                <a:tc rowSpan="2">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2"/>
                          </a:solidFill>
                          <a:latin typeface="Roboto"/>
                          <a:ea typeface="Roboto"/>
                          <a:cs typeface="Roboto"/>
                          <a:sym typeface="Roboto"/>
                        </a:rPr>
                        <a:t>Developers / Platform / integrations /Cross-platform </a:t>
                      </a:r>
                      <a:endParaRPr sz="1100" u="none" cap="none" strike="noStrike">
                        <a:solidFill>
                          <a:schemeClr val="dk2"/>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vMerge="1"/>
                <a:tc rowSpan="2">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dk2"/>
                          </a:solidFill>
                          <a:latin typeface="Roboto"/>
                          <a:ea typeface="Roboto"/>
                          <a:cs typeface="Roboto"/>
                          <a:sym typeface="Roboto"/>
                        </a:rPr>
                        <a:t>Marketplace/ API/ web platform /SDK/technical blogs Search Engine optimization/ Youtube</a:t>
                      </a:r>
                      <a:endParaRPr sz="1000" u="none" cap="none" strike="noStrike">
                        <a:solidFill>
                          <a:schemeClr val="dk2"/>
                        </a:solidFill>
                        <a:latin typeface="Roboto"/>
                        <a:ea typeface="Roboto"/>
                        <a:cs typeface="Roboto"/>
                        <a:sym typeface="Roboto"/>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38100">
                      <a:solidFill>
                        <a:schemeClr val="dk1"/>
                      </a:solidFill>
                      <a:prstDash val="solid"/>
                      <a:round/>
                      <a:headEnd len="sm" w="sm" type="none"/>
                      <a:tailEnd len="sm" w="sm" type="none"/>
                    </a:lnB>
                  </a:tcPr>
                </a:tc>
                <a:tc vMerge="1"/>
              </a:tr>
              <a:tr h="504050">
                <a:tc vMerge="1"/>
                <a:tc vMerge="1"/>
                <a:tc vMerge="1"/>
                <a:tc vMerge="1"/>
                <a:tc vMerge="1"/>
              </a:tr>
              <a:tr h="1187250">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3"/>
                          </a:solidFill>
                          <a:latin typeface="Fira Sans Extra Condensed"/>
                          <a:ea typeface="Fira Sans Extra Condensed"/>
                          <a:cs typeface="Fira Sans Extra Condensed"/>
                          <a:sym typeface="Fira Sans Extra Condensed"/>
                        </a:rPr>
                        <a:t>Costs</a:t>
                      </a:r>
                      <a:endParaRPr sz="1600" u="none" cap="none" strike="noStrike">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38100">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2"/>
                          </a:solidFill>
                          <a:latin typeface="Roboto"/>
                          <a:ea typeface="Roboto"/>
                          <a:cs typeface="Roboto"/>
                          <a:sym typeface="Roboto"/>
                        </a:rPr>
                        <a:t>Development team /Maintenance /support / Marketing /Taxes Customer Development research </a:t>
                      </a:r>
                      <a:endParaRPr sz="1200" u="none" cap="none" strike="noStrike">
                        <a:solidFill>
                          <a:schemeClr val="dk2"/>
                        </a:solidFill>
                        <a:latin typeface="Roboto"/>
                        <a:ea typeface="Roboto"/>
                        <a:cs typeface="Roboto"/>
                        <a:sym typeface="Roboto"/>
                      </a:endParaRPr>
                    </a:p>
                  </a:txBody>
                  <a:tcPr marT="91425" marB="91425" marR="91425" marL="91425" anchor="ctr">
                    <a:lnL cap="flat" cmpd="sng" w="9525">
                      <a:solidFill>
                        <a:schemeClr val="lt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solidFill>
                            <a:schemeClr val="accent3"/>
                          </a:solidFill>
                          <a:latin typeface="Fira Sans Extra Condensed"/>
                          <a:ea typeface="Fira Sans Extra Condensed"/>
                          <a:cs typeface="Fira Sans Extra Condensed"/>
                          <a:sym typeface="Fira Sans Extra Condensed"/>
                        </a:rPr>
                        <a:t>Revenues</a:t>
                      </a:r>
                      <a:endParaRPr sz="1600" u="none" cap="none" strike="noStrike">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2857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chemeClr val="dk2"/>
                          </a:solidFill>
                          <a:latin typeface="Roboto"/>
                          <a:ea typeface="Roboto"/>
                          <a:cs typeface="Roboto"/>
                          <a:sym typeface="Roboto"/>
                        </a:rPr>
                        <a:t>Freemium business Model starting with 30 days free trial </a:t>
                      </a:r>
                      <a:endParaRPr sz="1100" u="none" cap="none" strike="noStrike">
                        <a:solidFill>
                          <a:schemeClr val="dk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chemeClr val="dk2"/>
                          </a:solidFill>
                          <a:latin typeface="Roboto"/>
                          <a:ea typeface="Roboto"/>
                          <a:cs typeface="Roboto"/>
                          <a:sym typeface="Roboto"/>
                        </a:rPr>
                        <a:t>free trial(0$) /standard (25$)/Professional (60$)/Business(125$)</a:t>
                      </a:r>
                      <a:endParaRPr sz="1100" u="none" cap="none" strike="noStrike">
                        <a:solidFill>
                          <a:schemeClr val="dk2"/>
                        </a:solidFill>
                        <a:latin typeface="Roboto"/>
                        <a:ea typeface="Roboto"/>
                        <a:cs typeface="Roboto"/>
                        <a:sym typeface="Robot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grpSp>
        <p:nvGrpSpPr>
          <p:cNvPr id="236" name="Google Shape;236;p10"/>
          <p:cNvGrpSpPr/>
          <p:nvPr/>
        </p:nvGrpSpPr>
        <p:grpSpPr>
          <a:xfrm>
            <a:off x="6010620" y="1302419"/>
            <a:ext cx="423079" cy="297162"/>
            <a:chOff x="-4475825" y="3612425"/>
            <a:chExt cx="293825" cy="291450"/>
          </a:xfrm>
        </p:grpSpPr>
        <p:sp>
          <p:nvSpPr>
            <p:cNvPr id="237" name="Google Shape;237;p1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10"/>
          <p:cNvGrpSpPr/>
          <p:nvPr/>
        </p:nvGrpSpPr>
        <p:grpSpPr>
          <a:xfrm>
            <a:off x="1060905" y="1018449"/>
            <a:ext cx="420811" cy="418507"/>
            <a:chOff x="-5971525" y="3273750"/>
            <a:chExt cx="292250" cy="290650"/>
          </a:xfrm>
        </p:grpSpPr>
        <p:sp>
          <p:nvSpPr>
            <p:cNvPr id="241" name="Google Shape;241;p1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10"/>
          <p:cNvGrpSpPr/>
          <p:nvPr/>
        </p:nvGrpSpPr>
        <p:grpSpPr>
          <a:xfrm>
            <a:off x="7662567" y="1378626"/>
            <a:ext cx="423079" cy="424159"/>
            <a:chOff x="-1591550" y="3597475"/>
            <a:chExt cx="293825" cy="294575"/>
          </a:xfrm>
        </p:grpSpPr>
        <p:sp>
          <p:nvSpPr>
            <p:cNvPr id="244" name="Google Shape;244;p1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10"/>
          <p:cNvGrpSpPr/>
          <p:nvPr/>
        </p:nvGrpSpPr>
        <p:grpSpPr>
          <a:xfrm>
            <a:off x="2663842" y="2836862"/>
            <a:ext cx="419443" cy="297165"/>
            <a:chOff x="-3771675" y="3971775"/>
            <a:chExt cx="291300" cy="292025"/>
          </a:xfrm>
        </p:grpSpPr>
        <p:sp>
          <p:nvSpPr>
            <p:cNvPr id="248" name="Google Shape;248;p1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0B8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0B8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0B8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0B8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0B83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10"/>
          <p:cNvGrpSpPr/>
          <p:nvPr/>
        </p:nvGrpSpPr>
        <p:grpSpPr>
          <a:xfrm>
            <a:off x="5922868" y="2912933"/>
            <a:ext cx="421927" cy="235668"/>
            <a:chOff x="-1199300" y="3279250"/>
            <a:chExt cx="293025" cy="206400"/>
          </a:xfrm>
        </p:grpSpPr>
        <p:sp>
          <p:nvSpPr>
            <p:cNvPr id="254" name="Google Shape;254;p1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10"/>
          <p:cNvSpPr txBox="1"/>
          <p:nvPr>
            <p:ph type="title"/>
          </p:nvPr>
        </p:nvSpPr>
        <p:spPr>
          <a:xfrm>
            <a:off x="424650" y="99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Business Model Canvas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1"/>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Business Strategy </a:t>
            </a:r>
            <a:endParaRPr/>
          </a:p>
          <a:p>
            <a:pPr indent="0" lvl="0" marL="0" rtl="0" algn="l">
              <a:lnSpc>
                <a:spcPct val="100000"/>
              </a:lnSpc>
              <a:spcBef>
                <a:spcPts val="0"/>
              </a:spcBef>
              <a:spcAft>
                <a:spcPts val="0"/>
              </a:spcAft>
              <a:buSzPct val="111111"/>
              <a:buNone/>
            </a:pPr>
            <a:r>
              <a:t/>
            </a:r>
            <a:endParaRPr/>
          </a:p>
        </p:txBody>
      </p:sp>
      <p:sp>
        <p:nvSpPr>
          <p:cNvPr id="264" name="Google Shape;264;p11"/>
          <p:cNvSpPr txBox="1"/>
          <p:nvPr>
            <p:ph idx="1" type="body"/>
          </p:nvPr>
        </p:nvSpPr>
        <p:spPr>
          <a:xfrm>
            <a:off x="729450" y="1339800"/>
            <a:ext cx="7688700" cy="35160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Mission</a:t>
            </a:r>
            <a:r>
              <a:rPr b="1" lang="en" sz="1200">
                <a:solidFill>
                  <a:schemeClr val="dk2"/>
                </a:solidFill>
              </a:rPr>
              <a:t>: </a:t>
            </a:r>
            <a:endParaRPr b="1" sz="1200">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Digitize documents and Extracts text and data from different documents formats</a:t>
            </a:r>
            <a:endParaRPr sz="1200">
              <a:solidFill>
                <a:schemeClr val="dk2"/>
              </a:solidFill>
            </a:endParaRPr>
          </a:p>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Vision:</a:t>
            </a:r>
            <a:r>
              <a:rPr b="1" lang="en" sz="1200">
                <a:solidFill>
                  <a:schemeClr val="dk2"/>
                </a:solidFill>
              </a:rPr>
              <a:t> </a:t>
            </a:r>
            <a:endParaRPr b="1" sz="1200">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We will be providing AI data-processing solutions that use OCR to automatically extract text and data from scanned documents.</a:t>
            </a:r>
            <a:endParaRPr sz="1200">
              <a:solidFill>
                <a:schemeClr val="dk2"/>
              </a:solidFill>
            </a:endParaRPr>
          </a:p>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Values</a:t>
            </a:r>
            <a:r>
              <a:rPr b="1" i="1" lang="en" sz="1200">
                <a:solidFill>
                  <a:schemeClr val="dk2"/>
                </a:solidFill>
              </a:rPr>
              <a:t>: </a:t>
            </a:r>
            <a:endParaRPr b="1" i="1" sz="1200">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Market segments,Usability, Customer service ,Performance and Pricing strategy  </a:t>
            </a:r>
            <a:endParaRPr sz="1200">
              <a:solidFill>
                <a:schemeClr val="dk2"/>
              </a:solidFill>
            </a:endParaRPr>
          </a:p>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Competitive Advantage: </a:t>
            </a:r>
            <a:endParaRPr b="1" i="1" sz="1200" u="sng">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Ability to digitize documents ,extract information using AI-data processing solution at a lower cost.</a:t>
            </a:r>
            <a:endParaRPr sz="1200">
              <a:solidFill>
                <a:schemeClr val="dk2"/>
              </a:solidFill>
            </a:endParaRPr>
          </a:p>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Strategic Objectives: </a:t>
            </a:r>
            <a:endParaRPr b="1" i="1" sz="1200" u="sng">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Market segmentation,Product market fit and  deliver the value customers expect from Doc parsers application .</a:t>
            </a:r>
            <a:endParaRPr sz="1200">
              <a:solidFill>
                <a:schemeClr val="dk2"/>
              </a:solidFill>
            </a:endParaRPr>
          </a:p>
          <a:p>
            <a:pPr indent="-304800" lvl="0" marL="457200" rtl="0" algn="just">
              <a:lnSpc>
                <a:spcPct val="115000"/>
              </a:lnSpc>
              <a:spcBef>
                <a:spcPts val="0"/>
              </a:spcBef>
              <a:spcAft>
                <a:spcPts val="0"/>
              </a:spcAft>
              <a:buClr>
                <a:schemeClr val="dk2"/>
              </a:buClr>
              <a:buSzPts val="1200"/>
              <a:buChar char="●"/>
            </a:pPr>
            <a:r>
              <a:rPr b="1" i="1" lang="en" sz="1200" u="sng">
                <a:solidFill>
                  <a:schemeClr val="dk2"/>
                </a:solidFill>
              </a:rPr>
              <a:t>Short-term goals: </a:t>
            </a:r>
            <a:endParaRPr b="1" i="1" sz="1200" u="sng">
              <a:solidFill>
                <a:schemeClr val="dk2"/>
              </a:solidFill>
            </a:endParaRPr>
          </a:p>
          <a:p>
            <a:pPr indent="-304800" lvl="1" marL="914400" rtl="0" algn="just">
              <a:lnSpc>
                <a:spcPct val="115000"/>
              </a:lnSpc>
              <a:spcBef>
                <a:spcPts val="0"/>
              </a:spcBef>
              <a:spcAft>
                <a:spcPts val="0"/>
              </a:spcAft>
              <a:buClr>
                <a:schemeClr val="dk2"/>
              </a:buClr>
              <a:buSzPts val="1200"/>
              <a:buChar char="○"/>
            </a:pPr>
            <a:r>
              <a:rPr lang="en" sz="1200">
                <a:solidFill>
                  <a:schemeClr val="dk2"/>
                </a:solidFill>
              </a:rPr>
              <a:t>Meet customer's requirement, Precise searching (OCR), Up to 98 percent accuracy, and Streamlined processes for digitizing documents and extracting information </a:t>
            </a:r>
            <a:endParaRPr sz="12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Hypothesis </a:t>
            </a:r>
            <a:endParaRPr/>
          </a:p>
        </p:txBody>
      </p:sp>
      <p:sp>
        <p:nvSpPr>
          <p:cNvPr id="270" name="Google Shape;270;p12"/>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i="1" lang="en" sz="1400" u="sng">
                <a:solidFill>
                  <a:schemeClr val="dk2"/>
                </a:solidFill>
              </a:rPr>
              <a:t>We believe</a:t>
            </a:r>
            <a:r>
              <a:rPr lang="en" sz="1400">
                <a:solidFill>
                  <a:schemeClr val="dk2"/>
                </a:solidFill>
              </a:rPr>
              <a:t> that Data Extraction Software will enable industries to extract and store information from multiple files and sources, reducing manual efforts. It also provides a complete form processing and document capture solution, such as passport documents, invoices, bank statements, receipts, business cards, mail, or any number of printed records. utilizing Optical Character Recognition (OCR) </a:t>
            </a:r>
            <a:endParaRPr sz="1400">
              <a:solidFill>
                <a:schemeClr val="dk2"/>
              </a:solidFill>
            </a:endParaRPr>
          </a:p>
          <a:p>
            <a:pPr indent="0" lvl="0" marL="0" rtl="0" algn="l">
              <a:lnSpc>
                <a:spcPct val="115000"/>
              </a:lnSpc>
              <a:spcBef>
                <a:spcPts val="1200"/>
              </a:spcBef>
              <a:spcAft>
                <a:spcPts val="0"/>
              </a:spcAft>
              <a:buSzPts val="1300"/>
              <a:buNone/>
            </a:pPr>
            <a:r>
              <a:rPr b="1" i="1" lang="en" sz="1400" u="sng">
                <a:solidFill>
                  <a:schemeClr val="dk2"/>
                </a:solidFill>
              </a:rPr>
              <a:t>for </a:t>
            </a:r>
            <a:r>
              <a:rPr lang="en" sz="1400">
                <a:solidFill>
                  <a:schemeClr val="dk2"/>
                </a:solidFill>
              </a:rPr>
              <a:t>Banking Industry, Accounting and Taxation, Supply Chain Management, Legal Service Providers, Financial Services, Healthcare, and Life Science, Public Sector, Students </a:t>
            </a:r>
            <a:endParaRPr sz="1400">
              <a:solidFill>
                <a:schemeClr val="dk2"/>
              </a:solidFill>
            </a:endParaRPr>
          </a:p>
          <a:p>
            <a:pPr indent="0" lvl="0" marL="0" rtl="0" algn="l">
              <a:lnSpc>
                <a:spcPct val="115000"/>
              </a:lnSpc>
              <a:spcBef>
                <a:spcPts val="1200"/>
              </a:spcBef>
              <a:spcAft>
                <a:spcPts val="1200"/>
              </a:spcAft>
              <a:buSzPts val="1300"/>
              <a:buNone/>
            </a:pPr>
            <a:r>
              <a:rPr b="1" i="1" lang="en" sz="1400" u="sng">
                <a:solidFill>
                  <a:schemeClr val="dk2"/>
                </a:solidFill>
              </a:rPr>
              <a:t>We will</a:t>
            </a:r>
            <a:r>
              <a:rPr lang="en" sz="1400">
                <a:solidFill>
                  <a:schemeClr val="dk2"/>
                </a:solidFill>
              </a:rPr>
              <a:t> OCR-digitize documents and scans, extract text and data from scanned Docs, Images, CSV, XML, Support Arabic document,and be available on all platforms, in addition to performing precise searching (OCR) with the ability of Third-Party Integrations. Aside from document classification, extraction, and management.</a:t>
            </a:r>
            <a:endParaRPr b="1" sz="1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13"/>
          <p:cNvPicPr preferRelativeResize="0"/>
          <p:nvPr/>
        </p:nvPicPr>
        <p:blipFill rotWithShape="1">
          <a:blip r:embed="rId3">
            <a:alphaModFix/>
          </a:blip>
          <a:srcRect b="0" l="0" r="0" t="0"/>
          <a:stretch/>
        </p:blipFill>
        <p:spPr>
          <a:xfrm>
            <a:off x="152400" y="613119"/>
            <a:ext cx="8839201" cy="41970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4"/>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Hypothesis Validation (Using Survey)	</a:t>
            </a:r>
            <a:endParaRPr/>
          </a:p>
        </p:txBody>
      </p:sp>
      <p:sp>
        <p:nvSpPr>
          <p:cNvPr id="281" name="Google Shape;281;p14"/>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solidFill>
                  <a:schemeClr val="dk2"/>
                </a:solidFill>
              </a:rPr>
              <a:t>To validate the hypotheses, we conducted a user </a:t>
            </a:r>
            <a:r>
              <a:rPr b="1" i="1" lang="en" u="sng">
                <a:solidFill>
                  <a:schemeClr val="dk2"/>
                </a:solidFill>
              </a:rPr>
              <a:t>survey</a:t>
            </a:r>
            <a:r>
              <a:rPr lang="en">
                <a:solidFill>
                  <a:schemeClr val="dk2"/>
                </a:solidFill>
              </a:rPr>
              <a:t>.</a:t>
            </a:r>
            <a:endParaRPr>
              <a:solidFill>
                <a:schemeClr val="dk2"/>
              </a:solidFill>
            </a:endParaRPr>
          </a:p>
          <a:p>
            <a:pPr indent="0" lvl="0" marL="0" rtl="0" algn="l">
              <a:lnSpc>
                <a:spcPct val="115000"/>
              </a:lnSpc>
              <a:spcBef>
                <a:spcPts val="1200"/>
              </a:spcBef>
              <a:spcAft>
                <a:spcPts val="0"/>
              </a:spcAft>
              <a:buSzPts val="1300"/>
              <a:buNone/>
            </a:pPr>
            <a:r>
              <a:rPr b="1" lang="en">
                <a:solidFill>
                  <a:schemeClr val="dk2"/>
                </a:solidFill>
              </a:rPr>
              <a:t>Key Survey objectives were to identify:</a:t>
            </a:r>
            <a:endParaRPr b="1">
              <a:solidFill>
                <a:schemeClr val="dk2"/>
              </a:solidFill>
            </a:endParaRPr>
          </a:p>
          <a:p>
            <a:pPr indent="-311150" lvl="0" marL="457200" rtl="0" algn="l">
              <a:lnSpc>
                <a:spcPct val="115000"/>
              </a:lnSpc>
              <a:spcBef>
                <a:spcPts val="1200"/>
              </a:spcBef>
              <a:spcAft>
                <a:spcPts val="0"/>
              </a:spcAft>
              <a:buClr>
                <a:schemeClr val="dk2"/>
              </a:buClr>
              <a:buSzPts val="1300"/>
              <a:buChar char="●"/>
            </a:pPr>
            <a:r>
              <a:rPr lang="en">
                <a:solidFill>
                  <a:schemeClr val="dk2"/>
                </a:solidFill>
              </a:rPr>
              <a:t>How interested would you be in purchasing DarysDale AI for Data Extraction ?</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How important are the following features of the proposed new product?</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What are the product features that make you more or less interested in purchasing?</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What would you expect to pay for this product if it had all of the above attributes?</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What do you currently use as an alternative to our proposed product?</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Which payment method do you prefer?</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lang="en">
                <a:solidFill>
                  <a:schemeClr val="dk2"/>
                </a:solidFill>
              </a:rPr>
              <a:t>Please provide any additional comments about our proposed product.</a:t>
            </a:r>
            <a:endParaRPr>
              <a:solidFill>
                <a:schemeClr val="dk2"/>
              </a:solidFill>
            </a:endParaRPr>
          </a:p>
          <a:p>
            <a:pPr indent="0" lvl="0" marL="0" rtl="0" algn="l">
              <a:lnSpc>
                <a:spcPct val="115000"/>
              </a:lnSpc>
              <a:spcBef>
                <a:spcPts val="1200"/>
              </a:spcBef>
              <a:spcAft>
                <a:spcPts val="1200"/>
              </a:spcAft>
              <a:buSzPts val="1300"/>
              <a:buNone/>
            </a:pPr>
            <a:r>
              <a:rPr b="1" lang="en">
                <a:solidFill>
                  <a:schemeClr val="dk2"/>
                </a:solidFill>
              </a:rPr>
              <a:t>Survey used available</a:t>
            </a:r>
            <a:r>
              <a:rPr lang="en">
                <a:solidFill>
                  <a:schemeClr val="dk2"/>
                </a:solidFill>
              </a:rPr>
              <a:t>: </a:t>
            </a:r>
            <a:r>
              <a:rPr lang="en" u="sng">
                <a:solidFill>
                  <a:schemeClr val="dk2"/>
                </a:solidFill>
                <a:hlinkClick r:id="rId3">
                  <a:extLst>
                    <a:ext uri="{A12FA001-AC4F-418D-AE19-62706E023703}">
                      <ahyp:hlinkClr val="tx"/>
                    </a:ext>
                  </a:extLst>
                </a:hlinkClick>
              </a:rPr>
              <a:t>Link </a:t>
            </a:r>
            <a:r>
              <a:rPr lang="en">
                <a:solidFill>
                  <a:schemeClr val="dk2"/>
                </a:solidFill>
              </a:rPr>
              <a:t> </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Solution</a:t>
            </a:r>
            <a:endParaRPr/>
          </a:p>
        </p:txBody>
      </p:sp>
      <p:sp>
        <p:nvSpPr>
          <p:cNvPr id="287" name="Google Shape;287;p15"/>
          <p:cNvSpPr txBox="1"/>
          <p:nvPr>
            <p:ph idx="1" type="body"/>
          </p:nvPr>
        </p:nvSpPr>
        <p:spPr>
          <a:xfrm>
            <a:off x="729450" y="1416000"/>
            <a:ext cx="7688700" cy="26337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dk2"/>
              </a:buClr>
              <a:buSzPts val="1400"/>
              <a:buChar char="●"/>
            </a:pPr>
            <a:r>
              <a:rPr lang="en" sz="1400">
                <a:solidFill>
                  <a:schemeClr val="dk2"/>
                </a:solidFill>
              </a:rPr>
              <a:t>Solution based on artificial intelligence elements that can automatically retrieve document information</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Using self-learning neural networks to mimic how a person searches for information in a document.</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Providing the ability to retrieve data without configuring it and learn from examples since the first processed</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Performing precise searching (OCR) </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 The ability of Third-Party Integrations.</a:t>
            </a:r>
            <a:endParaRPr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400">
                <a:solidFill>
                  <a:schemeClr val="dk2"/>
                </a:solidFill>
              </a:rPr>
              <a:t> Possibility of Document classification, extraction, and management.</a:t>
            </a:r>
            <a:endParaRPr sz="1400">
              <a:solidFill>
                <a:schemeClr val="dk2"/>
              </a:solidFill>
            </a:endParaRPr>
          </a:p>
        </p:txBody>
      </p:sp>
      <p:grpSp>
        <p:nvGrpSpPr>
          <p:cNvPr id="288" name="Google Shape;288;p15"/>
          <p:cNvGrpSpPr/>
          <p:nvPr/>
        </p:nvGrpSpPr>
        <p:grpSpPr>
          <a:xfrm>
            <a:off x="812438" y="4373849"/>
            <a:ext cx="7901380" cy="668825"/>
            <a:chOff x="812438" y="4373849"/>
            <a:chExt cx="7901380" cy="668825"/>
          </a:xfrm>
        </p:grpSpPr>
        <p:sp>
          <p:nvSpPr>
            <p:cNvPr id="289" name="Google Shape;289;p15"/>
            <p:cNvSpPr/>
            <p:nvPr/>
          </p:nvSpPr>
          <p:spPr>
            <a:xfrm>
              <a:off x="4314560" y="4373867"/>
              <a:ext cx="1291642" cy="668764"/>
            </a:xfrm>
            <a:custGeom>
              <a:rect b="b" l="l" r="r" t="t"/>
              <a:pathLst>
                <a:path extrusionOk="0" h="12384" w="36351">
                  <a:moveTo>
                    <a:pt x="1" y="1"/>
                  </a:moveTo>
                  <a:lnTo>
                    <a:pt x="1" y="1358"/>
                  </a:lnTo>
                  <a:cubicBezTo>
                    <a:pt x="2429" y="1644"/>
                    <a:pt x="4311" y="3692"/>
                    <a:pt x="4311" y="6192"/>
                  </a:cubicBezTo>
                  <a:cubicBezTo>
                    <a:pt x="4311" y="8692"/>
                    <a:pt x="2429" y="10752"/>
                    <a:pt x="1" y="11038"/>
                  </a:cubicBezTo>
                  <a:lnTo>
                    <a:pt x="1" y="12383"/>
                  </a:lnTo>
                  <a:lnTo>
                    <a:pt x="32040" y="12383"/>
                  </a:lnTo>
                  <a:lnTo>
                    <a:pt x="32040" y="10502"/>
                  </a:lnTo>
                  <a:cubicBezTo>
                    <a:pt x="34422" y="10502"/>
                    <a:pt x="36350" y="8573"/>
                    <a:pt x="36350" y="6192"/>
                  </a:cubicBezTo>
                  <a:cubicBezTo>
                    <a:pt x="36350" y="3823"/>
                    <a:pt x="34422" y="1894"/>
                    <a:pt x="32040" y="1894"/>
                  </a:cubicBezTo>
                  <a:lnTo>
                    <a:pt x="3204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	Testing </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90" name="Google Shape;290;p15"/>
            <p:cNvSpPr/>
            <p:nvPr/>
          </p:nvSpPr>
          <p:spPr>
            <a:xfrm>
              <a:off x="5482207" y="4373867"/>
              <a:ext cx="1291216" cy="668764"/>
            </a:xfrm>
            <a:custGeom>
              <a:rect b="b" l="l" r="r" t="t"/>
              <a:pathLst>
                <a:path extrusionOk="0" h="12384" w="36339">
                  <a:moveTo>
                    <a:pt x="1" y="1"/>
                  </a:moveTo>
                  <a:lnTo>
                    <a:pt x="1" y="1358"/>
                  </a:lnTo>
                  <a:cubicBezTo>
                    <a:pt x="2418" y="1644"/>
                    <a:pt x="4299" y="3692"/>
                    <a:pt x="4299" y="6192"/>
                  </a:cubicBezTo>
                  <a:cubicBezTo>
                    <a:pt x="4299" y="8692"/>
                    <a:pt x="2418" y="10752"/>
                    <a:pt x="1" y="11038"/>
                  </a:cubicBezTo>
                  <a:lnTo>
                    <a:pt x="1" y="12383"/>
                  </a:lnTo>
                  <a:lnTo>
                    <a:pt x="32041" y="12383"/>
                  </a:lnTo>
                  <a:lnTo>
                    <a:pt x="32041" y="10502"/>
                  </a:lnTo>
                  <a:cubicBezTo>
                    <a:pt x="34422" y="10502"/>
                    <a:pt x="36339" y="8573"/>
                    <a:pt x="36339" y="6192"/>
                  </a:cubicBezTo>
                  <a:cubicBezTo>
                    <a:pt x="36339" y="3823"/>
                    <a:pt x="34422" y="1894"/>
                    <a:pt x="32041" y="1894"/>
                  </a:cubicBezTo>
                  <a:lnTo>
                    <a:pt x="32041" y="1"/>
                  </a:ln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Product Development</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91" name="Google Shape;291;p15"/>
            <p:cNvSpPr/>
            <p:nvPr/>
          </p:nvSpPr>
          <p:spPr>
            <a:xfrm>
              <a:off x="812438" y="4373867"/>
              <a:ext cx="1291216" cy="668764"/>
            </a:xfrm>
            <a:custGeom>
              <a:rect b="b" l="l" r="r" t="t"/>
              <a:pathLst>
                <a:path extrusionOk="0" h="12384" w="36339">
                  <a:moveTo>
                    <a:pt x="1" y="1"/>
                  </a:moveTo>
                  <a:lnTo>
                    <a:pt x="1" y="1358"/>
                  </a:lnTo>
                  <a:cubicBezTo>
                    <a:pt x="2418" y="1644"/>
                    <a:pt x="4299" y="3692"/>
                    <a:pt x="4299" y="6192"/>
                  </a:cubicBezTo>
                  <a:cubicBezTo>
                    <a:pt x="4299" y="8692"/>
                    <a:pt x="2418" y="10752"/>
                    <a:pt x="1" y="11038"/>
                  </a:cubicBezTo>
                  <a:lnTo>
                    <a:pt x="1" y="12383"/>
                  </a:lnTo>
                  <a:lnTo>
                    <a:pt x="32040" y="12383"/>
                  </a:lnTo>
                  <a:lnTo>
                    <a:pt x="32040" y="10502"/>
                  </a:lnTo>
                  <a:cubicBezTo>
                    <a:pt x="34410" y="10502"/>
                    <a:pt x="36338" y="8573"/>
                    <a:pt x="36338" y="6192"/>
                  </a:cubicBezTo>
                  <a:cubicBezTo>
                    <a:pt x="36338" y="3823"/>
                    <a:pt x="34410" y="1894"/>
                    <a:pt x="32040" y="1894"/>
                  </a:cubicBezTo>
                  <a:lnTo>
                    <a:pt x="32040"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  Generate Ideas</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92" name="Google Shape;292;p15"/>
            <p:cNvSpPr/>
            <p:nvPr/>
          </p:nvSpPr>
          <p:spPr>
            <a:xfrm>
              <a:off x="1979658" y="4373867"/>
              <a:ext cx="1291642" cy="668764"/>
            </a:xfrm>
            <a:custGeom>
              <a:rect b="b" l="l" r="r" t="t"/>
              <a:pathLst>
                <a:path extrusionOk="0" h="12384" w="36351">
                  <a:moveTo>
                    <a:pt x="1" y="1"/>
                  </a:moveTo>
                  <a:lnTo>
                    <a:pt x="1" y="1358"/>
                  </a:lnTo>
                  <a:cubicBezTo>
                    <a:pt x="2430" y="1644"/>
                    <a:pt x="4311" y="3692"/>
                    <a:pt x="4311" y="6192"/>
                  </a:cubicBezTo>
                  <a:cubicBezTo>
                    <a:pt x="4311" y="8692"/>
                    <a:pt x="2430" y="10752"/>
                    <a:pt x="1" y="11038"/>
                  </a:cubicBezTo>
                  <a:lnTo>
                    <a:pt x="1" y="12383"/>
                  </a:lnTo>
                  <a:lnTo>
                    <a:pt x="32041" y="12383"/>
                  </a:lnTo>
                  <a:lnTo>
                    <a:pt x="32041" y="10502"/>
                  </a:lnTo>
                  <a:cubicBezTo>
                    <a:pt x="34422" y="10502"/>
                    <a:pt x="36351" y="8573"/>
                    <a:pt x="36351" y="6192"/>
                  </a:cubicBezTo>
                  <a:cubicBezTo>
                    <a:pt x="36351" y="3823"/>
                    <a:pt x="34422" y="1894"/>
                    <a:pt x="32041" y="1894"/>
                  </a:cubicBezTo>
                  <a:lnTo>
                    <a:pt x="32041"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Researching &amp; idea validation</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93" name="Google Shape;293;p15"/>
            <p:cNvSpPr/>
            <p:nvPr/>
          </p:nvSpPr>
          <p:spPr>
            <a:xfrm>
              <a:off x="3147340" y="4373867"/>
              <a:ext cx="1291216" cy="668764"/>
            </a:xfrm>
            <a:custGeom>
              <a:rect b="b" l="l" r="r" t="t"/>
              <a:pathLst>
                <a:path extrusionOk="0" h="12384" w="36339">
                  <a:moveTo>
                    <a:pt x="0" y="1"/>
                  </a:moveTo>
                  <a:lnTo>
                    <a:pt x="0" y="1358"/>
                  </a:lnTo>
                  <a:cubicBezTo>
                    <a:pt x="2417" y="1644"/>
                    <a:pt x="4298" y="3692"/>
                    <a:pt x="4298" y="6192"/>
                  </a:cubicBezTo>
                  <a:cubicBezTo>
                    <a:pt x="4298" y="8692"/>
                    <a:pt x="2417" y="10752"/>
                    <a:pt x="0" y="11038"/>
                  </a:cubicBezTo>
                  <a:lnTo>
                    <a:pt x="0" y="12383"/>
                  </a:lnTo>
                  <a:lnTo>
                    <a:pt x="32040" y="12383"/>
                  </a:lnTo>
                  <a:lnTo>
                    <a:pt x="32040" y="10502"/>
                  </a:lnTo>
                  <a:cubicBezTo>
                    <a:pt x="34409" y="10502"/>
                    <a:pt x="36338" y="8573"/>
                    <a:pt x="36338" y="6192"/>
                  </a:cubicBezTo>
                  <a:cubicBezTo>
                    <a:pt x="36338" y="3823"/>
                    <a:pt x="34409" y="1894"/>
                    <a:pt x="32040" y="1894"/>
                  </a:cubicBezTo>
                  <a:lnTo>
                    <a:pt x="3204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Develop MVP</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94" name="Google Shape;294;p15"/>
            <p:cNvSpPr/>
            <p:nvPr/>
          </p:nvSpPr>
          <p:spPr>
            <a:xfrm>
              <a:off x="6649888" y="4373867"/>
              <a:ext cx="1291180" cy="668764"/>
            </a:xfrm>
            <a:custGeom>
              <a:rect b="b" l="l" r="r" t="t"/>
              <a:pathLst>
                <a:path extrusionOk="0" h="12384" w="36338">
                  <a:moveTo>
                    <a:pt x="0" y="1"/>
                  </a:moveTo>
                  <a:lnTo>
                    <a:pt x="0" y="1358"/>
                  </a:lnTo>
                  <a:cubicBezTo>
                    <a:pt x="2417" y="1644"/>
                    <a:pt x="4298" y="3692"/>
                    <a:pt x="4298" y="6192"/>
                  </a:cubicBezTo>
                  <a:cubicBezTo>
                    <a:pt x="4298" y="8692"/>
                    <a:pt x="2417" y="10752"/>
                    <a:pt x="0" y="11038"/>
                  </a:cubicBezTo>
                  <a:lnTo>
                    <a:pt x="0" y="12383"/>
                  </a:lnTo>
                  <a:lnTo>
                    <a:pt x="32040" y="12383"/>
                  </a:lnTo>
                  <a:lnTo>
                    <a:pt x="32040" y="10502"/>
                  </a:lnTo>
                  <a:cubicBezTo>
                    <a:pt x="34409" y="10502"/>
                    <a:pt x="36338" y="8573"/>
                    <a:pt x="36338" y="6192"/>
                  </a:cubicBezTo>
                  <a:cubicBezTo>
                    <a:pt x="36338" y="3823"/>
                    <a:pt x="34409" y="1894"/>
                    <a:pt x="32040" y="1894"/>
                  </a:cubicBezTo>
                  <a:lnTo>
                    <a:pt x="3204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Fira Sans Extra Condensed Medium"/>
                  <a:ea typeface="Fira Sans Extra Condensed Medium"/>
                  <a:cs typeface="Fira Sans Extra Condensed Medium"/>
                  <a:sym typeface="Fira Sans Extra Condensed Medium"/>
                </a:rPr>
                <a:t>Launch </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295" name="Google Shape;295;p15"/>
            <p:cNvGrpSpPr/>
            <p:nvPr/>
          </p:nvGrpSpPr>
          <p:grpSpPr>
            <a:xfrm>
              <a:off x="8124651" y="4373849"/>
              <a:ext cx="589167" cy="668825"/>
              <a:chOff x="5066658" y="536650"/>
              <a:chExt cx="1461954" cy="1647602"/>
            </a:xfrm>
          </p:grpSpPr>
          <p:sp>
            <p:nvSpPr>
              <p:cNvPr id="296" name="Google Shape;296;p15"/>
              <p:cNvSpPr/>
              <p:nvPr/>
            </p:nvSpPr>
            <p:spPr>
              <a:xfrm>
                <a:off x="5302962" y="634546"/>
                <a:ext cx="1195605" cy="1389348"/>
              </a:xfrm>
              <a:custGeom>
                <a:rect b="b" l="l" r="r" t="t"/>
                <a:pathLst>
                  <a:path extrusionOk="0" h="49007" w="42173">
                    <a:moveTo>
                      <a:pt x="27587" y="0"/>
                    </a:moveTo>
                    <a:lnTo>
                      <a:pt x="27587" y="0"/>
                    </a:lnTo>
                    <a:cubicBezTo>
                      <a:pt x="23646" y="1774"/>
                      <a:pt x="19276" y="4477"/>
                      <a:pt x="15073" y="8573"/>
                    </a:cubicBezTo>
                    <a:cubicBezTo>
                      <a:pt x="14359" y="9251"/>
                      <a:pt x="13669" y="9978"/>
                      <a:pt x="12978" y="10752"/>
                    </a:cubicBezTo>
                    <a:cubicBezTo>
                      <a:pt x="10847" y="13109"/>
                      <a:pt x="9073" y="15490"/>
                      <a:pt x="7584" y="17824"/>
                    </a:cubicBezTo>
                    <a:cubicBezTo>
                      <a:pt x="5739" y="20717"/>
                      <a:pt x="4346" y="23539"/>
                      <a:pt x="3286" y="26158"/>
                    </a:cubicBezTo>
                    <a:cubicBezTo>
                      <a:pt x="24" y="34219"/>
                      <a:pt x="0" y="40291"/>
                      <a:pt x="0" y="40291"/>
                    </a:cubicBezTo>
                    <a:lnTo>
                      <a:pt x="11811" y="49006"/>
                    </a:lnTo>
                    <a:cubicBezTo>
                      <a:pt x="11811" y="49006"/>
                      <a:pt x="18252" y="46982"/>
                      <a:pt x="25468" y="40755"/>
                    </a:cubicBezTo>
                    <a:cubicBezTo>
                      <a:pt x="27646" y="38886"/>
                      <a:pt x="29885" y="36624"/>
                      <a:pt x="32040" y="33921"/>
                    </a:cubicBezTo>
                    <a:cubicBezTo>
                      <a:pt x="33492" y="32123"/>
                      <a:pt x="34897" y="30111"/>
                      <a:pt x="36219" y="27897"/>
                    </a:cubicBezTo>
                    <a:cubicBezTo>
                      <a:pt x="37076" y="26444"/>
                      <a:pt x="37826" y="25003"/>
                      <a:pt x="38481" y="23587"/>
                    </a:cubicBezTo>
                    <a:cubicBezTo>
                      <a:pt x="40612" y="18979"/>
                      <a:pt x="41696" y="14597"/>
                      <a:pt x="42172" y="10764"/>
                    </a:cubicBezTo>
                    <a:lnTo>
                      <a:pt x="42172" y="10764"/>
                    </a:lnTo>
                    <a:cubicBezTo>
                      <a:pt x="42130" y="10790"/>
                      <a:pt x="41506" y="11133"/>
                      <a:pt x="40310" y="11133"/>
                    </a:cubicBezTo>
                    <a:cubicBezTo>
                      <a:pt x="38810" y="11133"/>
                      <a:pt x="36409" y="10594"/>
                      <a:pt x="33123" y="8216"/>
                    </a:cubicBezTo>
                    <a:cubicBezTo>
                      <a:pt x="33052" y="8168"/>
                      <a:pt x="32980" y="8120"/>
                      <a:pt x="32909" y="8061"/>
                    </a:cubicBezTo>
                    <a:cubicBezTo>
                      <a:pt x="29551" y="5584"/>
                      <a:pt x="28278" y="3417"/>
                      <a:pt x="27801" y="1941"/>
                    </a:cubicBezTo>
                    <a:cubicBezTo>
                      <a:pt x="27432" y="762"/>
                      <a:pt x="27575" y="48"/>
                      <a:pt x="27587"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5"/>
              <p:cNvSpPr/>
              <p:nvPr/>
            </p:nvSpPr>
            <p:spPr>
              <a:xfrm>
                <a:off x="5456538" y="2010410"/>
                <a:ext cx="134719" cy="173842"/>
              </a:xfrm>
              <a:custGeom>
                <a:rect b="b" l="l" r="r" t="t"/>
                <a:pathLst>
                  <a:path extrusionOk="0" h="6132" w="4752">
                    <a:moveTo>
                      <a:pt x="3084" y="0"/>
                    </a:moveTo>
                    <a:lnTo>
                      <a:pt x="1" y="4751"/>
                    </a:lnTo>
                    <a:lnTo>
                      <a:pt x="1870" y="6132"/>
                    </a:lnTo>
                    <a:lnTo>
                      <a:pt x="4751" y="1226"/>
                    </a:lnTo>
                    <a:lnTo>
                      <a:pt x="3084"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5"/>
              <p:cNvSpPr/>
              <p:nvPr/>
            </p:nvSpPr>
            <p:spPr>
              <a:xfrm>
                <a:off x="5348522" y="1936471"/>
                <a:ext cx="148554" cy="173530"/>
              </a:xfrm>
              <a:custGeom>
                <a:rect b="b" l="l" r="r" t="t"/>
                <a:pathLst>
                  <a:path extrusionOk="0" h="6121" w="5240">
                    <a:moveTo>
                      <a:pt x="3358" y="1"/>
                    </a:moveTo>
                    <a:lnTo>
                      <a:pt x="1" y="4549"/>
                    </a:lnTo>
                    <a:lnTo>
                      <a:pt x="2120" y="6120"/>
                    </a:lnTo>
                    <a:lnTo>
                      <a:pt x="5239" y="1382"/>
                    </a:lnTo>
                    <a:lnTo>
                      <a:pt x="3358" y="1"/>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5"/>
              <p:cNvSpPr/>
              <p:nvPr/>
            </p:nvSpPr>
            <p:spPr>
              <a:xfrm>
                <a:off x="5240845" y="1862560"/>
                <a:ext cx="149886" cy="158675"/>
              </a:xfrm>
              <a:custGeom>
                <a:rect b="b" l="l" r="r" t="t"/>
                <a:pathLst>
                  <a:path extrusionOk="0" h="5597" w="5287">
                    <a:moveTo>
                      <a:pt x="3632" y="0"/>
                    </a:moveTo>
                    <a:lnTo>
                      <a:pt x="0" y="4358"/>
                    </a:lnTo>
                    <a:lnTo>
                      <a:pt x="1679" y="5596"/>
                    </a:lnTo>
                    <a:lnTo>
                      <a:pt x="5287" y="1226"/>
                    </a:lnTo>
                    <a:lnTo>
                      <a:pt x="3632" y="0"/>
                    </a:lnTo>
                    <a:close/>
                  </a:path>
                </a:pathLst>
              </a:custGeom>
              <a:solidFill>
                <a:srgbClr val="EB7D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5"/>
              <p:cNvSpPr/>
              <p:nvPr/>
            </p:nvSpPr>
            <p:spPr>
              <a:xfrm>
                <a:off x="5408597" y="1975623"/>
                <a:ext cx="135400" cy="169476"/>
              </a:xfrm>
              <a:custGeom>
                <a:rect b="b" l="l" r="r" t="t"/>
                <a:pathLst>
                  <a:path extrusionOk="0" h="5978" w="4776">
                    <a:moveTo>
                      <a:pt x="3120" y="1"/>
                    </a:moveTo>
                    <a:lnTo>
                      <a:pt x="1" y="4739"/>
                    </a:lnTo>
                    <a:lnTo>
                      <a:pt x="1692" y="5978"/>
                    </a:lnTo>
                    <a:lnTo>
                      <a:pt x="4775" y="1227"/>
                    </a:lnTo>
                    <a:lnTo>
                      <a:pt x="3120"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5"/>
              <p:cNvSpPr/>
              <p:nvPr/>
            </p:nvSpPr>
            <p:spPr>
              <a:xfrm>
                <a:off x="5288446" y="1897318"/>
                <a:ext cx="155301" cy="168115"/>
              </a:xfrm>
              <a:custGeom>
                <a:rect b="b" l="l" r="r" t="t"/>
                <a:pathLst>
                  <a:path extrusionOk="0" h="5930" w="5478">
                    <a:moveTo>
                      <a:pt x="3608" y="0"/>
                    </a:moveTo>
                    <a:lnTo>
                      <a:pt x="0" y="4370"/>
                    </a:lnTo>
                    <a:lnTo>
                      <a:pt x="2120" y="5930"/>
                    </a:lnTo>
                    <a:lnTo>
                      <a:pt x="5477" y="1382"/>
                    </a:lnTo>
                    <a:lnTo>
                      <a:pt x="3608"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5"/>
              <p:cNvSpPr/>
              <p:nvPr/>
            </p:nvSpPr>
            <p:spPr>
              <a:xfrm>
                <a:off x="5187517" y="1827434"/>
                <a:ext cx="156294" cy="158675"/>
              </a:xfrm>
              <a:custGeom>
                <a:rect b="b" l="l" r="r" t="t"/>
                <a:pathLst>
                  <a:path extrusionOk="0" h="5597" w="5513">
                    <a:moveTo>
                      <a:pt x="3834" y="1"/>
                    </a:moveTo>
                    <a:lnTo>
                      <a:pt x="0" y="4204"/>
                    </a:lnTo>
                    <a:lnTo>
                      <a:pt x="1881" y="5597"/>
                    </a:lnTo>
                    <a:lnTo>
                      <a:pt x="5513" y="1239"/>
                    </a:lnTo>
                    <a:lnTo>
                      <a:pt x="3834"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5"/>
              <p:cNvSpPr/>
              <p:nvPr/>
            </p:nvSpPr>
            <p:spPr>
              <a:xfrm>
                <a:off x="5775513" y="877143"/>
                <a:ext cx="566433" cy="499952"/>
              </a:xfrm>
              <a:custGeom>
                <a:rect b="b" l="l" r="r" t="t"/>
                <a:pathLst>
                  <a:path extrusionOk="0" h="17635" w="19980">
                    <a:moveTo>
                      <a:pt x="10004" y="2067"/>
                    </a:moveTo>
                    <a:cubicBezTo>
                      <a:pt x="11395" y="2067"/>
                      <a:pt x="12798" y="2496"/>
                      <a:pt x="14003" y="3385"/>
                    </a:cubicBezTo>
                    <a:cubicBezTo>
                      <a:pt x="14134" y="3480"/>
                      <a:pt x="14253" y="3576"/>
                      <a:pt x="14372" y="3671"/>
                    </a:cubicBezTo>
                    <a:cubicBezTo>
                      <a:pt x="15193" y="4385"/>
                      <a:pt x="15824" y="5255"/>
                      <a:pt x="16217" y="6207"/>
                    </a:cubicBezTo>
                    <a:cubicBezTo>
                      <a:pt x="17110" y="8326"/>
                      <a:pt x="16884" y="10839"/>
                      <a:pt x="15420" y="12827"/>
                    </a:cubicBezTo>
                    <a:cubicBezTo>
                      <a:pt x="14102" y="14619"/>
                      <a:pt x="12064" y="15568"/>
                      <a:pt x="9998" y="15568"/>
                    </a:cubicBezTo>
                    <a:cubicBezTo>
                      <a:pt x="9059" y="15568"/>
                      <a:pt x="8114" y="15372"/>
                      <a:pt x="7228" y="14970"/>
                    </a:cubicBezTo>
                    <a:cubicBezTo>
                      <a:pt x="6799" y="14779"/>
                      <a:pt x="6383" y="14541"/>
                      <a:pt x="5990" y="14244"/>
                    </a:cubicBezTo>
                    <a:cubicBezTo>
                      <a:pt x="4406" y="13077"/>
                      <a:pt x="3478" y="11351"/>
                      <a:pt x="3287" y="9541"/>
                    </a:cubicBezTo>
                    <a:cubicBezTo>
                      <a:pt x="3108" y="7922"/>
                      <a:pt x="3513" y="6231"/>
                      <a:pt x="4561" y="4814"/>
                    </a:cubicBezTo>
                    <a:cubicBezTo>
                      <a:pt x="5886" y="3019"/>
                      <a:pt x="7932" y="2067"/>
                      <a:pt x="10004" y="2067"/>
                    </a:cubicBezTo>
                    <a:close/>
                    <a:moveTo>
                      <a:pt x="10000" y="0"/>
                    </a:moveTo>
                    <a:cubicBezTo>
                      <a:pt x="7295" y="0"/>
                      <a:pt x="4624" y="1238"/>
                      <a:pt x="2894" y="3588"/>
                    </a:cubicBezTo>
                    <a:cubicBezTo>
                      <a:pt x="1" y="7505"/>
                      <a:pt x="834" y="13017"/>
                      <a:pt x="4752" y="15911"/>
                    </a:cubicBezTo>
                    <a:cubicBezTo>
                      <a:pt x="6331" y="17074"/>
                      <a:pt x="8168" y="17635"/>
                      <a:pt x="9986" y="17635"/>
                    </a:cubicBezTo>
                    <a:cubicBezTo>
                      <a:pt x="12691" y="17635"/>
                      <a:pt x="15357" y="16395"/>
                      <a:pt x="17086" y="14053"/>
                    </a:cubicBezTo>
                    <a:cubicBezTo>
                      <a:pt x="19980" y="10136"/>
                      <a:pt x="19146" y="4612"/>
                      <a:pt x="15229" y="1718"/>
                    </a:cubicBezTo>
                    <a:cubicBezTo>
                      <a:pt x="13654" y="560"/>
                      <a:pt x="11819" y="0"/>
                      <a:pt x="1000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15"/>
              <p:cNvGrpSpPr/>
              <p:nvPr/>
            </p:nvGrpSpPr>
            <p:grpSpPr>
              <a:xfrm>
                <a:off x="5732307" y="1303227"/>
                <a:ext cx="784814" cy="788527"/>
                <a:chOff x="5732307" y="1303227"/>
                <a:chExt cx="784814" cy="788527"/>
              </a:xfrm>
            </p:grpSpPr>
            <p:sp>
              <p:nvSpPr>
                <p:cNvPr id="305" name="Google Shape;305;p15"/>
                <p:cNvSpPr/>
                <p:nvPr/>
              </p:nvSpPr>
              <p:spPr>
                <a:xfrm>
                  <a:off x="5775201" y="1303227"/>
                  <a:ext cx="741920" cy="788527"/>
                </a:xfrm>
                <a:custGeom>
                  <a:rect b="b" l="l" r="r" t="t"/>
                  <a:pathLst>
                    <a:path extrusionOk="0" h="27814" w="26170">
                      <a:moveTo>
                        <a:pt x="21824" y="1"/>
                      </a:moveTo>
                      <a:cubicBezTo>
                        <a:pt x="21169" y="1417"/>
                        <a:pt x="20419" y="2858"/>
                        <a:pt x="19562" y="4311"/>
                      </a:cubicBezTo>
                      <a:cubicBezTo>
                        <a:pt x="18240" y="6525"/>
                        <a:pt x="16835" y="8537"/>
                        <a:pt x="15383" y="10335"/>
                      </a:cubicBezTo>
                      <a:lnTo>
                        <a:pt x="15478" y="10407"/>
                      </a:lnTo>
                      <a:cubicBezTo>
                        <a:pt x="15478" y="10407"/>
                        <a:pt x="15169" y="24123"/>
                        <a:pt x="0" y="27516"/>
                      </a:cubicBezTo>
                      <a:cubicBezTo>
                        <a:pt x="313" y="27688"/>
                        <a:pt x="1017" y="27814"/>
                        <a:pt x="2006" y="27814"/>
                      </a:cubicBezTo>
                      <a:cubicBezTo>
                        <a:pt x="5797" y="27814"/>
                        <a:pt x="13780" y="25969"/>
                        <a:pt x="20003" y="17848"/>
                      </a:cubicBezTo>
                      <a:cubicBezTo>
                        <a:pt x="26170" y="9787"/>
                        <a:pt x="23324" y="2668"/>
                        <a:pt x="21824" y="1"/>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5"/>
                <p:cNvSpPr/>
                <p:nvPr/>
              </p:nvSpPr>
              <p:spPr>
                <a:xfrm>
                  <a:off x="5732307" y="1596233"/>
                  <a:ext cx="481723" cy="487081"/>
                </a:xfrm>
                <a:custGeom>
                  <a:rect b="b" l="l" r="r" t="t"/>
                  <a:pathLst>
                    <a:path extrusionOk="0" h="17181" w="16992">
                      <a:moveTo>
                        <a:pt x="16896" y="0"/>
                      </a:moveTo>
                      <a:cubicBezTo>
                        <a:pt x="14741" y="2703"/>
                        <a:pt x="12502" y="4965"/>
                        <a:pt x="10324" y="6834"/>
                      </a:cubicBezTo>
                      <a:cubicBezTo>
                        <a:pt x="11514" y="14776"/>
                        <a:pt x="1" y="16359"/>
                        <a:pt x="1513" y="17181"/>
                      </a:cubicBezTo>
                      <a:cubicBezTo>
                        <a:pt x="16682" y="13788"/>
                        <a:pt x="16991" y="72"/>
                        <a:pt x="16991" y="72"/>
                      </a:cubicBezTo>
                      <a:lnTo>
                        <a:pt x="16896" y="0"/>
                      </a:ln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15"/>
              <p:cNvSpPr/>
              <p:nvPr/>
            </p:nvSpPr>
            <p:spPr>
              <a:xfrm>
                <a:off x="5276284" y="1776799"/>
                <a:ext cx="360527" cy="282564"/>
              </a:xfrm>
              <a:custGeom>
                <a:rect b="b" l="l" r="r" t="t"/>
                <a:pathLst>
                  <a:path extrusionOk="0" h="9967" w="12717">
                    <a:moveTo>
                      <a:pt x="941" y="1"/>
                    </a:moveTo>
                    <a:lnTo>
                      <a:pt x="1" y="1275"/>
                    </a:lnTo>
                    <a:lnTo>
                      <a:pt x="703" y="1787"/>
                    </a:lnTo>
                    <a:lnTo>
                      <a:pt x="2382" y="3025"/>
                    </a:lnTo>
                    <a:lnTo>
                      <a:pt x="4037" y="4251"/>
                    </a:lnTo>
                    <a:lnTo>
                      <a:pt x="5906" y="5633"/>
                    </a:lnTo>
                    <a:lnTo>
                      <a:pt x="7787" y="7014"/>
                    </a:lnTo>
                    <a:lnTo>
                      <a:pt x="9442" y="8240"/>
                    </a:lnTo>
                    <a:lnTo>
                      <a:pt x="11109" y="9466"/>
                    </a:lnTo>
                    <a:lnTo>
                      <a:pt x="11776" y="9966"/>
                    </a:lnTo>
                    <a:lnTo>
                      <a:pt x="12716" y="8693"/>
                    </a:lnTo>
                    <a:lnTo>
                      <a:pt x="941" y="1"/>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5"/>
              <p:cNvSpPr/>
              <p:nvPr/>
            </p:nvSpPr>
            <p:spPr>
              <a:xfrm>
                <a:off x="5522369" y="1375324"/>
                <a:ext cx="378416" cy="424088"/>
              </a:xfrm>
              <a:custGeom>
                <a:rect b="b" l="l" r="r" t="t"/>
                <a:pathLst>
                  <a:path extrusionOk="0" h="14959" w="13348">
                    <a:moveTo>
                      <a:pt x="10176" y="1"/>
                    </a:moveTo>
                    <a:cubicBezTo>
                      <a:pt x="9316" y="1"/>
                      <a:pt x="8466" y="396"/>
                      <a:pt x="7918" y="1137"/>
                    </a:cubicBezTo>
                    <a:cubicBezTo>
                      <a:pt x="7001" y="2387"/>
                      <a:pt x="0" y="13983"/>
                      <a:pt x="1250" y="14900"/>
                    </a:cubicBezTo>
                    <a:cubicBezTo>
                      <a:pt x="1304" y="14940"/>
                      <a:pt x="1372" y="14959"/>
                      <a:pt x="1454" y="14959"/>
                    </a:cubicBezTo>
                    <a:cubicBezTo>
                      <a:pt x="3254" y="14959"/>
                      <a:pt x="11553" y="5655"/>
                      <a:pt x="12430" y="4470"/>
                    </a:cubicBezTo>
                    <a:cubicBezTo>
                      <a:pt x="13347" y="3220"/>
                      <a:pt x="13085" y="1470"/>
                      <a:pt x="11835" y="553"/>
                    </a:cubicBezTo>
                    <a:cubicBezTo>
                      <a:pt x="11337" y="180"/>
                      <a:pt x="10754" y="1"/>
                      <a:pt x="1017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9" name="Google Shape;309;p15"/>
              <p:cNvGrpSpPr/>
              <p:nvPr/>
            </p:nvGrpSpPr>
            <p:grpSpPr>
              <a:xfrm>
                <a:off x="6080681" y="536650"/>
                <a:ext cx="447931" cy="413570"/>
                <a:chOff x="6080681" y="536650"/>
                <a:chExt cx="447931" cy="413570"/>
              </a:xfrm>
            </p:grpSpPr>
            <p:sp>
              <p:nvSpPr>
                <p:cNvPr id="310" name="Google Shape;310;p15"/>
                <p:cNvSpPr/>
                <p:nvPr/>
              </p:nvSpPr>
              <p:spPr>
                <a:xfrm>
                  <a:off x="6091143" y="536650"/>
                  <a:ext cx="437469" cy="413570"/>
                </a:xfrm>
                <a:custGeom>
                  <a:rect b="b" l="l" r="r" t="t"/>
                  <a:pathLst>
                    <a:path extrusionOk="0" h="14588" w="15431">
                      <a:moveTo>
                        <a:pt x="13609" y="0"/>
                      </a:moveTo>
                      <a:cubicBezTo>
                        <a:pt x="13609" y="0"/>
                        <a:pt x="11488" y="6683"/>
                        <a:pt x="5183" y="6683"/>
                      </a:cubicBezTo>
                      <a:cubicBezTo>
                        <a:pt x="3697" y="6683"/>
                        <a:pt x="1978" y="6312"/>
                        <a:pt x="0" y="5394"/>
                      </a:cubicBezTo>
                      <a:lnTo>
                        <a:pt x="0" y="5394"/>
                      </a:lnTo>
                      <a:cubicBezTo>
                        <a:pt x="477" y="6870"/>
                        <a:pt x="1750" y="9037"/>
                        <a:pt x="5108" y="11514"/>
                      </a:cubicBezTo>
                      <a:cubicBezTo>
                        <a:pt x="8500" y="14025"/>
                        <a:pt x="10971" y="14588"/>
                        <a:pt x="12504" y="14588"/>
                      </a:cubicBezTo>
                      <a:cubicBezTo>
                        <a:pt x="13704" y="14588"/>
                        <a:pt x="14329" y="14243"/>
                        <a:pt x="14371" y="14217"/>
                      </a:cubicBezTo>
                      <a:cubicBezTo>
                        <a:pt x="15431" y="5811"/>
                        <a:pt x="13609" y="0"/>
                        <a:pt x="13609" y="0"/>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6080681" y="536650"/>
                  <a:ext cx="396305" cy="189463"/>
                </a:xfrm>
                <a:custGeom>
                  <a:rect b="b" l="l" r="r" t="t"/>
                  <a:pathLst>
                    <a:path extrusionOk="0" h="6683" w="13979">
                      <a:moveTo>
                        <a:pt x="13971" y="0"/>
                      </a:moveTo>
                      <a:cubicBezTo>
                        <a:pt x="13733" y="0"/>
                        <a:pt x="7727" y="35"/>
                        <a:pt x="155" y="3453"/>
                      </a:cubicBezTo>
                      <a:cubicBezTo>
                        <a:pt x="143" y="3501"/>
                        <a:pt x="0" y="4215"/>
                        <a:pt x="369" y="5394"/>
                      </a:cubicBezTo>
                      <a:cubicBezTo>
                        <a:pt x="2347" y="6312"/>
                        <a:pt x="4066" y="6683"/>
                        <a:pt x="5552" y="6683"/>
                      </a:cubicBezTo>
                      <a:cubicBezTo>
                        <a:pt x="11857" y="6683"/>
                        <a:pt x="13978" y="0"/>
                        <a:pt x="13978" y="0"/>
                      </a:cubicBezTo>
                      <a:cubicBezTo>
                        <a:pt x="13978" y="0"/>
                        <a:pt x="13976" y="0"/>
                        <a:pt x="13971" y="0"/>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15"/>
              <p:cNvGrpSpPr/>
              <p:nvPr/>
            </p:nvGrpSpPr>
            <p:grpSpPr>
              <a:xfrm>
                <a:off x="5066658" y="871105"/>
                <a:ext cx="663645" cy="833582"/>
                <a:chOff x="5066658" y="871105"/>
                <a:chExt cx="663645" cy="833582"/>
              </a:xfrm>
            </p:grpSpPr>
            <p:sp>
              <p:nvSpPr>
                <p:cNvPr id="313" name="Google Shape;313;p15"/>
                <p:cNvSpPr/>
                <p:nvPr/>
              </p:nvSpPr>
              <p:spPr>
                <a:xfrm>
                  <a:off x="5149017" y="1139842"/>
                  <a:ext cx="368975" cy="564845"/>
                </a:xfrm>
                <a:custGeom>
                  <a:rect b="b" l="l" r="r" t="t"/>
                  <a:pathLst>
                    <a:path extrusionOk="0" h="19924" w="13015">
                      <a:moveTo>
                        <a:pt x="13014" y="1"/>
                      </a:moveTo>
                      <a:lnTo>
                        <a:pt x="13014" y="1"/>
                      </a:lnTo>
                      <a:cubicBezTo>
                        <a:pt x="13014" y="1"/>
                        <a:pt x="1" y="4335"/>
                        <a:pt x="1239" y="19837"/>
                      </a:cubicBezTo>
                      <a:cubicBezTo>
                        <a:pt x="1300" y="19896"/>
                        <a:pt x="1353" y="19924"/>
                        <a:pt x="1400" y="19924"/>
                      </a:cubicBezTo>
                      <a:cubicBezTo>
                        <a:pt x="2313" y="19924"/>
                        <a:pt x="948" y="9332"/>
                        <a:pt x="8716" y="8335"/>
                      </a:cubicBezTo>
                      <a:cubicBezTo>
                        <a:pt x="9776" y="5716"/>
                        <a:pt x="11169" y="2894"/>
                        <a:pt x="13014" y="1"/>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5066658" y="871105"/>
                  <a:ext cx="663645" cy="831109"/>
                </a:xfrm>
                <a:custGeom>
                  <a:rect b="b" l="l" r="r" t="t"/>
                  <a:pathLst>
                    <a:path extrusionOk="0" h="29316" w="23409">
                      <a:moveTo>
                        <a:pt x="20731" y="1"/>
                      </a:moveTo>
                      <a:cubicBezTo>
                        <a:pt x="17052" y="1"/>
                        <a:pt x="11787" y="1284"/>
                        <a:pt x="7478" y="7349"/>
                      </a:cubicBezTo>
                      <a:cubicBezTo>
                        <a:pt x="1" y="17862"/>
                        <a:pt x="2894" y="28113"/>
                        <a:pt x="4144" y="29316"/>
                      </a:cubicBezTo>
                      <a:cubicBezTo>
                        <a:pt x="2906" y="13814"/>
                        <a:pt x="15919" y="9480"/>
                        <a:pt x="15919" y="9480"/>
                      </a:cubicBezTo>
                      <a:cubicBezTo>
                        <a:pt x="17408" y="7146"/>
                        <a:pt x="19182" y="4765"/>
                        <a:pt x="21313" y="2408"/>
                      </a:cubicBezTo>
                      <a:cubicBezTo>
                        <a:pt x="22004" y="1634"/>
                        <a:pt x="22694" y="907"/>
                        <a:pt x="23408" y="229"/>
                      </a:cubicBezTo>
                      <a:cubicBezTo>
                        <a:pt x="22680" y="103"/>
                        <a:pt x="21769" y="1"/>
                        <a:pt x="20731" y="1"/>
                      </a:cubicBezTo>
                      <a:close/>
                    </a:path>
                  </a:pathLst>
                </a:custGeom>
                <a:solidFill>
                  <a:srgbClr val="EC3A3B"/>
                </a:solidFill>
                <a:ln cap="flat" cmpd="sng" w="952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15" name="Google Shape;315;p15"/>
          <p:cNvSpPr/>
          <p:nvPr/>
        </p:nvSpPr>
        <p:spPr>
          <a:xfrm rot="-5400000">
            <a:off x="1175048"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5"/>
          <p:cNvSpPr/>
          <p:nvPr/>
        </p:nvSpPr>
        <p:spPr>
          <a:xfrm rot="-5400000">
            <a:off x="2274098"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5"/>
          <p:cNvSpPr/>
          <p:nvPr/>
        </p:nvSpPr>
        <p:spPr>
          <a:xfrm rot="-5400000">
            <a:off x="3488873"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5"/>
          <p:cNvSpPr/>
          <p:nvPr/>
        </p:nvSpPr>
        <p:spPr>
          <a:xfrm rot="-5400000">
            <a:off x="4547948"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5"/>
          <p:cNvSpPr/>
          <p:nvPr/>
        </p:nvSpPr>
        <p:spPr>
          <a:xfrm rot="-5400000">
            <a:off x="5739573"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DB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rot="-5400000">
            <a:off x="6931198" y="3842274"/>
            <a:ext cx="504852" cy="456748"/>
          </a:xfrm>
          <a:custGeom>
            <a:rect b="b" l="l" r="r" t="t"/>
            <a:pathLst>
              <a:path extrusionOk="0" h="23432" w="37101">
                <a:moveTo>
                  <a:pt x="25539" y="251"/>
                </a:moveTo>
                <a:cubicBezTo>
                  <a:pt x="19872" y="1"/>
                  <a:pt x="15050" y="3846"/>
                  <a:pt x="13764" y="9073"/>
                </a:cubicBezTo>
                <a:cubicBezTo>
                  <a:pt x="13597" y="9740"/>
                  <a:pt x="12978" y="10216"/>
                  <a:pt x="12288" y="10216"/>
                </a:cubicBezTo>
                <a:lnTo>
                  <a:pt x="6263" y="10216"/>
                </a:lnTo>
                <a:cubicBezTo>
                  <a:pt x="5811" y="10216"/>
                  <a:pt x="5453" y="9847"/>
                  <a:pt x="5453" y="9406"/>
                </a:cubicBezTo>
                <a:lnTo>
                  <a:pt x="5453" y="6870"/>
                </a:lnTo>
                <a:cubicBezTo>
                  <a:pt x="5453" y="6561"/>
                  <a:pt x="5084" y="6406"/>
                  <a:pt x="4858" y="6620"/>
                </a:cubicBezTo>
                <a:lnTo>
                  <a:pt x="441" y="11050"/>
                </a:lnTo>
                <a:cubicBezTo>
                  <a:pt x="0" y="11490"/>
                  <a:pt x="0" y="12193"/>
                  <a:pt x="441" y="12621"/>
                </a:cubicBezTo>
                <a:lnTo>
                  <a:pt x="4858" y="17050"/>
                </a:lnTo>
                <a:cubicBezTo>
                  <a:pt x="5084" y="17265"/>
                  <a:pt x="5453" y="17110"/>
                  <a:pt x="5453" y="16800"/>
                </a:cubicBezTo>
                <a:lnTo>
                  <a:pt x="5453" y="14276"/>
                </a:lnTo>
                <a:cubicBezTo>
                  <a:pt x="5453" y="13824"/>
                  <a:pt x="5811" y="13466"/>
                  <a:pt x="6263" y="13466"/>
                </a:cubicBezTo>
                <a:lnTo>
                  <a:pt x="12288" y="13466"/>
                </a:lnTo>
                <a:cubicBezTo>
                  <a:pt x="13002" y="13466"/>
                  <a:pt x="13609" y="13955"/>
                  <a:pt x="13776" y="14645"/>
                </a:cubicBezTo>
                <a:cubicBezTo>
                  <a:pt x="15026" y="19693"/>
                  <a:pt x="19586" y="23432"/>
                  <a:pt x="25027" y="23432"/>
                </a:cubicBezTo>
                <a:cubicBezTo>
                  <a:pt x="31730" y="23432"/>
                  <a:pt x="37100" y="17753"/>
                  <a:pt x="36588" y="10954"/>
                </a:cubicBezTo>
                <a:cubicBezTo>
                  <a:pt x="36160" y="5144"/>
                  <a:pt x="31373" y="501"/>
                  <a:pt x="25539" y="25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5"/>
          <p:cNvSpPr txBox="1"/>
          <p:nvPr/>
        </p:nvSpPr>
        <p:spPr>
          <a:xfrm>
            <a:off x="1314575"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1</a:t>
            </a:r>
            <a:endParaRPr b="1" i="0" sz="1500" u="none" cap="none" strike="noStrike">
              <a:solidFill>
                <a:schemeClr val="lt1"/>
              </a:solidFill>
              <a:latin typeface="Lato"/>
              <a:ea typeface="Lato"/>
              <a:cs typeface="Lato"/>
              <a:sym typeface="Lato"/>
            </a:endParaRPr>
          </a:p>
        </p:txBody>
      </p:sp>
      <p:sp>
        <p:nvSpPr>
          <p:cNvPr id="322" name="Google Shape;322;p15"/>
          <p:cNvSpPr txBox="1"/>
          <p:nvPr/>
        </p:nvSpPr>
        <p:spPr>
          <a:xfrm>
            <a:off x="2400525"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2</a:t>
            </a:r>
            <a:endParaRPr b="1" i="0" sz="1500" u="none" cap="none" strike="noStrike">
              <a:solidFill>
                <a:schemeClr val="lt1"/>
              </a:solidFill>
              <a:latin typeface="Lato"/>
              <a:ea typeface="Lato"/>
              <a:cs typeface="Lato"/>
              <a:sym typeface="Lato"/>
            </a:endParaRPr>
          </a:p>
        </p:txBody>
      </p:sp>
      <p:sp>
        <p:nvSpPr>
          <p:cNvPr id="323" name="Google Shape;323;p15"/>
          <p:cNvSpPr txBox="1"/>
          <p:nvPr/>
        </p:nvSpPr>
        <p:spPr>
          <a:xfrm>
            <a:off x="3577200"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3</a:t>
            </a:r>
            <a:endParaRPr b="1" i="0" sz="1500" u="none" cap="none" strike="noStrike">
              <a:solidFill>
                <a:schemeClr val="lt1"/>
              </a:solidFill>
              <a:latin typeface="Lato"/>
              <a:ea typeface="Lato"/>
              <a:cs typeface="Lato"/>
              <a:sym typeface="Lato"/>
            </a:endParaRPr>
          </a:p>
        </p:txBody>
      </p:sp>
      <p:sp>
        <p:nvSpPr>
          <p:cNvPr id="324" name="Google Shape;324;p15"/>
          <p:cNvSpPr txBox="1"/>
          <p:nvPr/>
        </p:nvSpPr>
        <p:spPr>
          <a:xfrm>
            <a:off x="4652875"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4</a:t>
            </a:r>
            <a:endParaRPr b="1" i="0" sz="1500" u="none" cap="none" strike="noStrike">
              <a:solidFill>
                <a:schemeClr val="lt1"/>
              </a:solidFill>
              <a:latin typeface="Lato"/>
              <a:ea typeface="Lato"/>
              <a:cs typeface="Lato"/>
              <a:sym typeface="Lato"/>
            </a:endParaRPr>
          </a:p>
        </p:txBody>
      </p:sp>
      <p:sp>
        <p:nvSpPr>
          <p:cNvPr id="325" name="Google Shape;325;p15"/>
          <p:cNvSpPr txBox="1"/>
          <p:nvPr/>
        </p:nvSpPr>
        <p:spPr>
          <a:xfrm>
            <a:off x="5866000"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5</a:t>
            </a:r>
            <a:endParaRPr b="1" i="0" sz="1500" u="none" cap="none" strike="noStrike">
              <a:solidFill>
                <a:schemeClr val="lt1"/>
              </a:solidFill>
              <a:latin typeface="Lato"/>
              <a:ea typeface="Lato"/>
              <a:cs typeface="Lato"/>
              <a:sym typeface="Lato"/>
            </a:endParaRPr>
          </a:p>
        </p:txBody>
      </p:sp>
      <p:sp>
        <p:nvSpPr>
          <p:cNvPr id="326" name="Google Shape;326;p15"/>
          <p:cNvSpPr txBox="1"/>
          <p:nvPr/>
        </p:nvSpPr>
        <p:spPr>
          <a:xfrm>
            <a:off x="7031450" y="3776100"/>
            <a:ext cx="556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Lato"/>
                <a:ea typeface="Lato"/>
                <a:cs typeface="Lato"/>
                <a:sym typeface="Lato"/>
              </a:rPr>
              <a:t>6</a:t>
            </a:r>
            <a:endParaRPr b="1" i="0" sz="15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DarysDale AI Beats Competitors </a:t>
            </a:r>
            <a:endParaRPr/>
          </a:p>
        </p:txBody>
      </p:sp>
      <p:graphicFrame>
        <p:nvGraphicFramePr>
          <p:cNvPr id="332" name="Google Shape;332;p16"/>
          <p:cNvGraphicFramePr/>
          <p:nvPr/>
        </p:nvGraphicFramePr>
        <p:xfrm>
          <a:off x="883325" y="1473200"/>
          <a:ext cx="3000000" cy="3000000"/>
        </p:xfrm>
        <a:graphic>
          <a:graphicData uri="http://schemas.openxmlformats.org/drawingml/2006/table">
            <a:tbl>
              <a:tblPr>
                <a:noFill/>
                <a:tableStyleId>{F5F9ED33-1017-46E0-8275-BC299103B69D}</a:tableStyleId>
              </a:tblPr>
              <a:tblGrid>
                <a:gridCol w="2749450"/>
                <a:gridCol w="2644350"/>
                <a:gridCol w="2441225"/>
              </a:tblGrid>
              <a:tr h="4609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Fira Sans"/>
                          <a:ea typeface="Fira Sans"/>
                          <a:cs typeface="Fira Sans"/>
                          <a:sym typeface="Fira Sans"/>
                        </a:rPr>
                        <a:t>Features</a:t>
                      </a:r>
                      <a:endParaRPr b="1" sz="1400" u="none" cap="none" strike="noStrike">
                        <a:solidFill>
                          <a:srgbClr val="FFFFFF"/>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Fira Sans"/>
                          <a:ea typeface="Fira Sans"/>
                          <a:cs typeface="Fira Sans"/>
                          <a:sym typeface="Fira Sans"/>
                        </a:rPr>
                        <a:t>DarysDale Al</a:t>
                      </a:r>
                      <a:endParaRPr b="1" sz="1200" u="none" cap="none" strike="noStrike">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1400" u="none" cap="none" strike="noStrike">
                          <a:solidFill>
                            <a:srgbClr val="FFFFFF"/>
                          </a:solidFill>
                          <a:latin typeface="Fira Sans"/>
                          <a:ea typeface="Fira Sans"/>
                          <a:cs typeface="Fira Sans"/>
                          <a:sym typeface="Fira Sans"/>
                        </a:rPr>
                        <a:t>Competitors </a:t>
                      </a:r>
                      <a:endParaRPr b="1" sz="1400" u="none" cap="none" strike="noStrike">
                        <a:solidFill>
                          <a:srgbClr val="FFFFFF"/>
                        </a:solidFill>
                        <a:latin typeface="Fira Sans"/>
                        <a:ea typeface="Fira Sans"/>
                        <a:cs typeface="Fira Sans"/>
                        <a:sym typeface="Fira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5505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Receive documents via dozens of different channels</a:t>
                      </a:r>
                      <a:endParaRPr b="1" sz="1400" u="none" cap="none" strike="noStrike">
                        <a:solidFill>
                          <a:srgbClr val="191919"/>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609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Available in all platforms</a:t>
                      </a:r>
                      <a:endParaRPr b="1" sz="1200" u="none" cap="none" strike="noStrike">
                        <a:solidFill>
                          <a:srgbClr val="191919"/>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609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Precise searching(OCR) &amp; Support Arabic OCR </a:t>
                      </a:r>
                      <a:endParaRPr b="1" sz="1200" u="none" cap="none" strike="noStrike">
                        <a:solidFill>
                          <a:srgbClr val="191919"/>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505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Document Classification, Extraction, and Management</a:t>
                      </a:r>
                      <a:endParaRPr b="1" sz="1200" u="none" cap="none" strike="noStrike">
                        <a:solidFill>
                          <a:srgbClr val="191919"/>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609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Online Customer Support Service </a:t>
                      </a:r>
                      <a:endParaRPr b="1" sz="1200" u="none" cap="none" strike="noStrike">
                        <a:solidFill>
                          <a:srgbClr val="191919"/>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60950">
                <a:tc>
                  <a:txBody>
                    <a:bodyPr/>
                    <a:lstStyle/>
                    <a:p>
                      <a:pPr indent="0" lvl="0" marL="0" marR="0" rtl="0" algn="l">
                        <a:lnSpc>
                          <a:spcPct val="115000"/>
                        </a:lnSpc>
                        <a:spcBef>
                          <a:spcPts val="0"/>
                        </a:spcBef>
                        <a:spcAft>
                          <a:spcPts val="0"/>
                        </a:spcAft>
                        <a:buClr>
                          <a:srgbClr val="000000"/>
                        </a:buClr>
                        <a:buSzPts val="1200"/>
                        <a:buFont typeface="Arial"/>
                        <a:buNone/>
                      </a:pPr>
                      <a:r>
                        <a:rPr b="1" lang="en" sz="1200" u="none" cap="none" strike="noStrike">
                          <a:solidFill>
                            <a:srgbClr val="191919"/>
                          </a:solidFill>
                          <a:latin typeface="Fira Sans"/>
                          <a:ea typeface="Fira Sans"/>
                          <a:cs typeface="Fira Sans"/>
                          <a:sym typeface="Fira Sans"/>
                        </a:rPr>
                        <a:t>Up to 98% accuracy</a:t>
                      </a:r>
                      <a:endParaRPr b="1" sz="1200" u="none" cap="none" strike="noStrike">
                        <a:solidFill>
                          <a:srgbClr val="191919"/>
                        </a:solidFill>
                        <a:latin typeface="Fira Sans"/>
                        <a:ea typeface="Fira Sans"/>
                        <a:cs typeface="Fira Sans"/>
                        <a:sym typeface="Fira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333" name="Google Shape;333;p16"/>
          <p:cNvSpPr/>
          <p:nvPr/>
        </p:nvSpPr>
        <p:spPr>
          <a:xfrm>
            <a:off x="4702975" y="2155025"/>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4702975" y="2647158"/>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4702975" y="3631425"/>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6" name="Google Shape;336;p16"/>
          <p:cNvPicPr preferRelativeResize="0"/>
          <p:nvPr/>
        </p:nvPicPr>
        <p:blipFill rotWithShape="1">
          <a:blip r:embed="rId3">
            <a:alphaModFix/>
          </a:blip>
          <a:srcRect b="0" l="0" r="0" t="0"/>
          <a:stretch/>
        </p:blipFill>
        <p:spPr>
          <a:xfrm>
            <a:off x="7190065" y="2647150"/>
            <a:ext cx="265176" cy="249900"/>
          </a:xfrm>
          <a:prstGeom prst="rect">
            <a:avLst/>
          </a:prstGeom>
          <a:noFill/>
          <a:ln>
            <a:noFill/>
          </a:ln>
        </p:spPr>
      </p:pic>
      <p:sp>
        <p:nvSpPr>
          <p:cNvPr id="337" name="Google Shape;337;p16"/>
          <p:cNvSpPr/>
          <p:nvPr/>
        </p:nvSpPr>
        <p:spPr>
          <a:xfrm>
            <a:off x="4702975" y="3139292"/>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4702975" y="4629175"/>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16"/>
          <p:cNvPicPr preferRelativeResize="0"/>
          <p:nvPr/>
        </p:nvPicPr>
        <p:blipFill rotWithShape="1">
          <a:blip r:embed="rId3">
            <a:alphaModFix/>
          </a:blip>
          <a:srcRect b="0" l="0" r="0" t="0"/>
          <a:stretch/>
        </p:blipFill>
        <p:spPr>
          <a:xfrm>
            <a:off x="7190065" y="4171975"/>
            <a:ext cx="265176" cy="249900"/>
          </a:xfrm>
          <a:prstGeom prst="rect">
            <a:avLst/>
          </a:prstGeom>
          <a:noFill/>
          <a:ln>
            <a:noFill/>
          </a:ln>
        </p:spPr>
      </p:pic>
      <p:sp>
        <p:nvSpPr>
          <p:cNvPr id="340" name="Google Shape;340;p16"/>
          <p:cNvSpPr/>
          <p:nvPr/>
        </p:nvSpPr>
        <p:spPr>
          <a:xfrm>
            <a:off x="4702975" y="4130300"/>
            <a:ext cx="261900" cy="249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7"/>
          <p:cNvSpPr txBox="1"/>
          <p:nvPr>
            <p:ph type="title"/>
          </p:nvPr>
        </p:nvSpPr>
        <p:spPr>
          <a:xfrm>
            <a:off x="653250" y="404250"/>
            <a:ext cx="2783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Release MVP V1</a:t>
            </a:r>
            <a:endParaRPr/>
          </a:p>
        </p:txBody>
      </p:sp>
      <p:pic>
        <p:nvPicPr>
          <p:cNvPr id="346" name="Google Shape;346;p17"/>
          <p:cNvPicPr preferRelativeResize="0"/>
          <p:nvPr/>
        </p:nvPicPr>
        <p:blipFill rotWithShape="1">
          <a:blip r:embed="rId3">
            <a:alphaModFix/>
          </a:blip>
          <a:srcRect b="0" l="0" r="0" t="0"/>
          <a:stretch/>
        </p:blipFill>
        <p:spPr>
          <a:xfrm>
            <a:off x="104475" y="1015638"/>
            <a:ext cx="6224526" cy="4035524"/>
          </a:xfrm>
          <a:prstGeom prst="rect">
            <a:avLst/>
          </a:prstGeom>
          <a:noFill/>
          <a:ln>
            <a:noFill/>
          </a:ln>
        </p:spPr>
      </p:pic>
      <p:sp>
        <p:nvSpPr>
          <p:cNvPr id="347" name="Google Shape;347;p17"/>
          <p:cNvSpPr/>
          <p:nvPr/>
        </p:nvSpPr>
        <p:spPr>
          <a:xfrm>
            <a:off x="6437325" y="1119425"/>
            <a:ext cx="2535000" cy="3931800"/>
          </a:xfrm>
          <a:prstGeom prst="roundRect">
            <a:avLst>
              <a:gd fmla="val 7388"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7"/>
          <p:cNvSpPr txBox="1"/>
          <p:nvPr/>
        </p:nvSpPr>
        <p:spPr>
          <a:xfrm>
            <a:off x="6624229" y="1353650"/>
            <a:ext cx="21165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91919"/>
                </a:solidFill>
                <a:latin typeface="Fira Sans Extra Condensed SemiBold"/>
                <a:ea typeface="Fira Sans Extra Condensed SemiBold"/>
                <a:cs typeface="Fira Sans Extra Condensed SemiBold"/>
                <a:sym typeface="Fira Sans Extra Condensed SemiBold"/>
              </a:rPr>
              <a:t>MVP V1 (Jan-Feb 2022)</a:t>
            </a:r>
            <a:endParaRPr b="0" i="0" sz="1800" u="none" cap="none" strike="noStrike">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349" name="Google Shape;349;p17"/>
          <p:cNvSpPr txBox="1"/>
          <p:nvPr/>
        </p:nvSpPr>
        <p:spPr>
          <a:xfrm>
            <a:off x="6568200" y="1733425"/>
            <a:ext cx="2267100" cy="32103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Web application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Android Mobile App</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IOS Mobile App</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Import different document types &amp; schema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Parser Engine Documents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Full-text Search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Invoice Management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Support Multi-Language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Sharing Documents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Versioning Documents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Customer Service Support Form (offline)</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Testing</a:t>
            </a:r>
            <a:endParaRPr b="0" i="0" sz="1000" u="none" cap="none" strike="noStrike">
              <a:solidFill>
                <a:srgbClr val="191919"/>
              </a:solidFill>
              <a:latin typeface="Roboto"/>
              <a:ea typeface="Roboto"/>
              <a:cs typeface="Roboto"/>
              <a:sym typeface="Roboto"/>
            </a:endParaRPr>
          </a:p>
        </p:txBody>
      </p:sp>
      <p:sp>
        <p:nvSpPr>
          <p:cNvPr id="350" name="Google Shape;350;p17"/>
          <p:cNvSpPr/>
          <p:nvPr/>
        </p:nvSpPr>
        <p:spPr>
          <a:xfrm>
            <a:off x="7364238" y="605475"/>
            <a:ext cx="757500" cy="708900"/>
          </a:xfrm>
          <a:prstGeom prst="ellipse">
            <a:avLst/>
          </a:prstGeom>
          <a:solidFill>
            <a:schemeClr val="dk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51" name="Google Shape;351;p17"/>
          <p:cNvGrpSpPr/>
          <p:nvPr/>
        </p:nvGrpSpPr>
        <p:grpSpPr>
          <a:xfrm>
            <a:off x="7608752" y="804746"/>
            <a:ext cx="268475" cy="310862"/>
            <a:chOff x="3576626" y="1975821"/>
            <a:chExt cx="284251" cy="351694"/>
          </a:xfrm>
        </p:grpSpPr>
        <p:sp>
          <p:nvSpPr>
            <p:cNvPr id="352" name="Google Shape;352;p17"/>
            <p:cNvSpPr/>
            <p:nvPr/>
          </p:nvSpPr>
          <p:spPr>
            <a:xfrm>
              <a:off x="3576626" y="2145971"/>
              <a:ext cx="284251" cy="181544"/>
            </a:xfrm>
            <a:custGeom>
              <a:rect b="b" l="l" r="r" t="t"/>
              <a:pathLst>
                <a:path extrusionOk="0" h="5704" w="8931">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3656195" y="1975821"/>
              <a:ext cx="120149" cy="164134"/>
            </a:xfrm>
            <a:custGeom>
              <a:rect b="b" l="l" r="r" t="t"/>
              <a:pathLst>
                <a:path extrusionOk="0" h="5157" w="3775">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7"/>
            <p:cNvSpPr/>
            <p:nvPr/>
          </p:nvSpPr>
          <p:spPr>
            <a:xfrm>
              <a:off x="3700149" y="2113380"/>
              <a:ext cx="32241" cy="10280"/>
            </a:xfrm>
            <a:custGeom>
              <a:rect b="b" l="l" r="r" t="t"/>
              <a:pathLst>
                <a:path extrusionOk="0" h="323" w="1013">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8"/>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Release V2</a:t>
            </a:r>
            <a:endParaRPr/>
          </a:p>
        </p:txBody>
      </p:sp>
      <p:pic>
        <p:nvPicPr>
          <p:cNvPr id="360" name="Google Shape;360;p18"/>
          <p:cNvPicPr preferRelativeResize="0"/>
          <p:nvPr/>
        </p:nvPicPr>
        <p:blipFill rotWithShape="1">
          <a:blip r:embed="rId3">
            <a:alphaModFix/>
          </a:blip>
          <a:srcRect b="0" l="0" r="0" t="0"/>
          <a:stretch/>
        </p:blipFill>
        <p:spPr>
          <a:xfrm>
            <a:off x="57750" y="1044400"/>
            <a:ext cx="5942892" cy="4141176"/>
          </a:xfrm>
          <a:prstGeom prst="rect">
            <a:avLst/>
          </a:prstGeom>
          <a:noFill/>
          <a:ln>
            <a:noFill/>
          </a:ln>
        </p:spPr>
      </p:pic>
      <p:sp>
        <p:nvSpPr>
          <p:cNvPr id="361" name="Google Shape;361;p18"/>
          <p:cNvSpPr/>
          <p:nvPr/>
        </p:nvSpPr>
        <p:spPr>
          <a:xfrm>
            <a:off x="6205850" y="1241175"/>
            <a:ext cx="2734800" cy="3776100"/>
          </a:xfrm>
          <a:prstGeom prst="roundRect">
            <a:avLst>
              <a:gd fmla="val 7388"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8"/>
          <p:cNvSpPr txBox="1"/>
          <p:nvPr/>
        </p:nvSpPr>
        <p:spPr>
          <a:xfrm>
            <a:off x="6311051" y="1620725"/>
            <a:ext cx="24555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91919"/>
                </a:solidFill>
                <a:latin typeface="Fira Sans Extra Condensed SemiBold"/>
                <a:ea typeface="Fira Sans Extra Condensed SemiBold"/>
                <a:cs typeface="Fira Sans Extra Condensed SemiBold"/>
                <a:sym typeface="Fira Sans Extra Condensed SemiBold"/>
              </a:rPr>
              <a:t>Release V2 (Mar-Apr 2022)</a:t>
            </a:r>
            <a:endParaRPr b="0" i="0" sz="1800" u="none" cap="none" strike="noStrike">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363" name="Google Shape;363;p18"/>
          <p:cNvSpPr txBox="1"/>
          <p:nvPr/>
        </p:nvSpPr>
        <p:spPr>
          <a:xfrm>
            <a:off x="6415951" y="2020702"/>
            <a:ext cx="2350500" cy="2796600"/>
          </a:xfrm>
          <a:prstGeom prst="rect">
            <a:avLst/>
          </a:prstGeom>
          <a:noFill/>
          <a:ln>
            <a:noFill/>
          </a:ln>
        </p:spPr>
        <p:txBody>
          <a:bodyPr anchorCtr="0" anchor="t" bIns="91425" lIns="91425" spcFirstLastPara="1" rIns="91425" wrap="square" tIns="91425">
            <a:noAutofit/>
          </a:bodyPr>
          <a:lstStyle/>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Support Arabic OCR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Bug fixes release one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Import bulk of files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Import emails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Access control permission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Collaborate across content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Third-Party integration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Import &amp; export google sheets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Online customer service support engine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Performance enhancements </a:t>
            </a:r>
            <a:endParaRPr b="0" i="0" sz="1050" u="none" cap="none" strike="noStrike">
              <a:solidFill>
                <a:srgbClr val="191919"/>
              </a:solidFill>
              <a:latin typeface="Roboto"/>
              <a:ea typeface="Roboto"/>
              <a:cs typeface="Roboto"/>
              <a:sym typeface="Roboto"/>
            </a:endParaRPr>
          </a:p>
          <a:p>
            <a:pPr indent="-295275" lvl="0" marL="457200" marR="0" rtl="0" algn="l">
              <a:lnSpc>
                <a:spcPct val="100000"/>
              </a:lnSpc>
              <a:spcBef>
                <a:spcPts val="0"/>
              </a:spcBef>
              <a:spcAft>
                <a:spcPts val="0"/>
              </a:spcAft>
              <a:buClr>
                <a:srgbClr val="191919"/>
              </a:buClr>
              <a:buSzPts val="1050"/>
              <a:buFont typeface="Roboto"/>
              <a:buChar char="●"/>
            </a:pPr>
            <a:r>
              <a:rPr b="0" i="0" lang="en" sz="1050" u="none" cap="none" strike="noStrike">
                <a:solidFill>
                  <a:srgbClr val="191919"/>
                </a:solidFill>
                <a:latin typeface="Roboto"/>
                <a:ea typeface="Roboto"/>
                <a:cs typeface="Roboto"/>
                <a:sym typeface="Roboto"/>
              </a:rPr>
              <a:t>Testing</a:t>
            </a:r>
            <a:endParaRPr b="0" i="0" sz="1050" u="none" cap="none" strike="noStrike">
              <a:solidFill>
                <a:srgbClr val="191919"/>
              </a:solidFill>
              <a:latin typeface="Roboto"/>
              <a:ea typeface="Roboto"/>
              <a:cs typeface="Roboto"/>
              <a:sym typeface="Roboto"/>
            </a:endParaRPr>
          </a:p>
        </p:txBody>
      </p:sp>
      <p:sp>
        <p:nvSpPr>
          <p:cNvPr id="364" name="Google Shape;364;p18"/>
          <p:cNvSpPr/>
          <p:nvPr/>
        </p:nvSpPr>
        <p:spPr>
          <a:xfrm>
            <a:off x="7159182" y="911821"/>
            <a:ext cx="757500" cy="708900"/>
          </a:xfrm>
          <a:prstGeom prst="ellipse">
            <a:avLst/>
          </a:prstGeom>
          <a:solidFill>
            <a:schemeClr val="accent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Fira Sans Extra Condensed"/>
              <a:ea typeface="Fira Sans Extra Condensed"/>
              <a:cs typeface="Fira Sans Extra Condensed"/>
              <a:sym typeface="Fira Sans Extra Condensed"/>
            </a:endParaRPr>
          </a:p>
        </p:txBody>
      </p:sp>
      <p:sp>
        <p:nvSpPr>
          <p:cNvPr id="365" name="Google Shape;365;p18"/>
          <p:cNvSpPr/>
          <p:nvPr/>
        </p:nvSpPr>
        <p:spPr>
          <a:xfrm>
            <a:off x="7375128" y="1094386"/>
            <a:ext cx="367365" cy="343745"/>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Release V3 </a:t>
            </a:r>
            <a:endParaRPr/>
          </a:p>
        </p:txBody>
      </p:sp>
      <p:sp>
        <p:nvSpPr>
          <p:cNvPr id="371" name="Google Shape;371;p19"/>
          <p:cNvSpPr/>
          <p:nvPr/>
        </p:nvSpPr>
        <p:spPr>
          <a:xfrm>
            <a:off x="6323900" y="1091850"/>
            <a:ext cx="2536800" cy="3978000"/>
          </a:xfrm>
          <a:prstGeom prst="roundRect">
            <a:avLst>
              <a:gd fmla="val 7388"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9"/>
          <p:cNvSpPr txBox="1"/>
          <p:nvPr/>
        </p:nvSpPr>
        <p:spPr>
          <a:xfrm>
            <a:off x="6426850" y="2082650"/>
            <a:ext cx="2335200" cy="2818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Bug Fixes Release V2</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Desktop App</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Microsoft 365 integration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Chat-bot</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Access control Permission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Workflow Management </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Document Classification</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Performance enhancements</a:t>
            </a:r>
            <a:endParaRPr b="0" i="0" sz="1000" u="none" cap="none" strike="noStrike">
              <a:solidFill>
                <a:srgbClr val="191919"/>
              </a:solidFill>
              <a:latin typeface="Roboto"/>
              <a:ea typeface="Roboto"/>
              <a:cs typeface="Roboto"/>
              <a:sym typeface="Roboto"/>
            </a:endParaRPr>
          </a:p>
          <a:p>
            <a:pPr indent="-292100" lvl="0" marL="457200" marR="0" rtl="0" algn="l">
              <a:lnSpc>
                <a:spcPct val="100000"/>
              </a:lnSpc>
              <a:spcBef>
                <a:spcPts val="0"/>
              </a:spcBef>
              <a:spcAft>
                <a:spcPts val="0"/>
              </a:spcAft>
              <a:buClr>
                <a:srgbClr val="191919"/>
              </a:buClr>
              <a:buSzPts val="1000"/>
              <a:buFont typeface="Roboto"/>
              <a:buChar char="●"/>
            </a:pPr>
            <a:r>
              <a:rPr b="0" i="0" lang="en" sz="1000" u="none" cap="none" strike="noStrike">
                <a:solidFill>
                  <a:srgbClr val="191919"/>
                </a:solidFill>
                <a:latin typeface="Roboto"/>
                <a:ea typeface="Roboto"/>
                <a:cs typeface="Roboto"/>
                <a:sym typeface="Roboto"/>
              </a:rPr>
              <a:t>Testing</a:t>
            </a:r>
            <a:endParaRPr b="0" i="0" sz="1000" u="none" cap="none" strike="noStrike">
              <a:solidFill>
                <a:srgbClr val="191919"/>
              </a:solidFill>
              <a:latin typeface="Roboto"/>
              <a:ea typeface="Roboto"/>
              <a:cs typeface="Roboto"/>
              <a:sym typeface="Roboto"/>
            </a:endParaRPr>
          </a:p>
        </p:txBody>
      </p:sp>
      <p:sp>
        <p:nvSpPr>
          <p:cNvPr id="373" name="Google Shape;373;p19"/>
          <p:cNvSpPr txBox="1"/>
          <p:nvPr/>
        </p:nvSpPr>
        <p:spPr>
          <a:xfrm>
            <a:off x="6426750" y="1541625"/>
            <a:ext cx="2335200" cy="38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91919"/>
                </a:solidFill>
                <a:latin typeface="Fira Sans Extra Condensed SemiBold"/>
                <a:ea typeface="Fira Sans Extra Condensed SemiBold"/>
                <a:cs typeface="Fira Sans Extra Condensed SemiBold"/>
                <a:sym typeface="Fira Sans Extra Condensed SemiBold"/>
              </a:rPr>
              <a:t>Release V3 (May-June 2022)</a:t>
            </a:r>
            <a:endParaRPr b="0" i="0" sz="1800" u="none" cap="none" strike="noStrike">
              <a:solidFill>
                <a:srgbClr val="191919"/>
              </a:solidFill>
              <a:latin typeface="Fira Sans Extra Condensed SemiBold"/>
              <a:ea typeface="Fira Sans Extra Condensed SemiBold"/>
              <a:cs typeface="Fira Sans Extra Condensed SemiBold"/>
              <a:sym typeface="Fira Sans Extra Condensed SemiBold"/>
            </a:endParaRPr>
          </a:p>
        </p:txBody>
      </p:sp>
      <p:sp>
        <p:nvSpPr>
          <p:cNvPr id="374" name="Google Shape;374;p19"/>
          <p:cNvSpPr/>
          <p:nvPr/>
        </p:nvSpPr>
        <p:spPr>
          <a:xfrm>
            <a:off x="7176196" y="820338"/>
            <a:ext cx="757500" cy="708900"/>
          </a:xfrm>
          <a:prstGeom prst="ellipse">
            <a:avLst/>
          </a:prstGeom>
          <a:solidFill>
            <a:schemeClr val="accen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375" name="Google Shape;375;p19"/>
          <p:cNvGrpSpPr/>
          <p:nvPr/>
        </p:nvGrpSpPr>
        <p:grpSpPr>
          <a:xfrm>
            <a:off x="7389579" y="995697"/>
            <a:ext cx="330762" cy="309850"/>
            <a:chOff x="3094217" y="1976585"/>
            <a:chExt cx="350198" cy="350549"/>
          </a:xfrm>
        </p:grpSpPr>
        <p:sp>
          <p:nvSpPr>
            <p:cNvPr id="376" name="Google Shape;376;p19"/>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9"/>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9"/>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9"/>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9"/>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9"/>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9"/>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9"/>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9"/>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9" name="Google Shape;389;p19"/>
          <p:cNvPicPr preferRelativeResize="0"/>
          <p:nvPr/>
        </p:nvPicPr>
        <p:blipFill rotWithShape="1">
          <a:blip r:embed="rId3">
            <a:alphaModFix/>
          </a:blip>
          <a:srcRect b="0" l="0" r="0" t="0"/>
          <a:stretch/>
        </p:blipFill>
        <p:spPr>
          <a:xfrm>
            <a:off x="152400" y="1091850"/>
            <a:ext cx="6016819" cy="4051650"/>
          </a:xfrm>
          <a:prstGeom prst="rect">
            <a:avLst/>
          </a:prstGeom>
          <a:noFill/>
          <a:ln cap="flat" cmpd="sng" w="19050">
            <a:solidFill>
              <a:schemeClr val="accen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Product Main Idea Description	</a:t>
            </a:r>
            <a:endParaRPr/>
          </a:p>
        </p:txBody>
      </p:sp>
      <p:sp>
        <p:nvSpPr>
          <p:cNvPr id="93" name="Google Shape;93;p2"/>
          <p:cNvSpPr txBox="1"/>
          <p:nvPr>
            <p:ph idx="1" type="body"/>
          </p:nvPr>
        </p:nvSpPr>
        <p:spPr>
          <a:xfrm>
            <a:off x="729450" y="1416000"/>
            <a:ext cx="8043000" cy="3654000"/>
          </a:xfrm>
          <a:prstGeom prst="rect">
            <a:avLst/>
          </a:prstGeom>
          <a:noFill/>
          <a:ln>
            <a:noFill/>
          </a:ln>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Clr>
                <a:schemeClr val="dk2"/>
              </a:buClr>
              <a:buSzPts val="1500"/>
              <a:buChar char="●"/>
            </a:pPr>
            <a:r>
              <a:rPr b="1" i="1" lang="en" sz="1500" u="sng">
                <a:solidFill>
                  <a:schemeClr val="dk2"/>
                </a:solidFill>
              </a:rPr>
              <a:t>Data Extraction Software</a:t>
            </a:r>
            <a:r>
              <a:rPr b="1" i="1" lang="en" sz="1500">
                <a:solidFill>
                  <a:schemeClr val="dk2"/>
                </a:solidFill>
              </a:rPr>
              <a:t> </a:t>
            </a:r>
            <a:r>
              <a:rPr lang="en" sz="1500">
                <a:solidFill>
                  <a:schemeClr val="dk2"/>
                </a:solidFill>
              </a:rPr>
              <a:t>: The most basic types of data extraction software are related to the scanning and conversion of data present in PDF files, handwritten documents, images, etc., into digitally usable forms using  </a:t>
            </a:r>
            <a:r>
              <a:rPr b="1" lang="en" sz="1500" u="sng">
                <a:solidFill>
                  <a:schemeClr val="dk2"/>
                </a:solidFill>
              </a:rPr>
              <a:t>Optical Character Recognition(OCR) </a:t>
            </a:r>
            <a:endParaRPr b="1" sz="1500" u="sng">
              <a:solidFill>
                <a:schemeClr val="dk2"/>
              </a:solidFill>
            </a:endParaRPr>
          </a:p>
          <a:p>
            <a:pPr indent="0" lvl="0" marL="457200" rtl="0" algn="l">
              <a:lnSpc>
                <a:spcPct val="95000"/>
              </a:lnSpc>
              <a:spcBef>
                <a:spcPts val="0"/>
              </a:spcBef>
              <a:spcAft>
                <a:spcPts val="0"/>
              </a:spcAft>
              <a:buSzPts val="1300"/>
              <a:buNone/>
            </a:pPr>
            <a:r>
              <a:t/>
            </a:r>
            <a:endParaRPr b="1" sz="1500" u="sng">
              <a:solidFill>
                <a:schemeClr val="dk2"/>
              </a:solidFill>
            </a:endParaRPr>
          </a:p>
          <a:p>
            <a:pPr indent="-323850" lvl="0" marL="457200" rtl="0" algn="l">
              <a:lnSpc>
                <a:spcPct val="95000"/>
              </a:lnSpc>
              <a:spcBef>
                <a:spcPts val="0"/>
              </a:spcBef>
              <a:spcAft>
                <a:spcPts val="0"/>
              </a:spcAft>
              <a:buClr>
                <a:schemeClr val="dk2"/>
              </a:buClr>
              <a:buSzPts val="1500"/>
              <a:buChar char="●"/>
            </a:pPr>
            <a:r>
              <a:rPr b="1" i="1" lang="en" sz="1500" u="sng">
                <a:solidFill>
                  <a:schemeClr val="dk2"/>
                </a:solidFill>
              </a:rPr>
              <a:t>OCR</a:t>
            </a:r>
            <a:r>
              <a:rPr lang="en" sz="1500">
                <a:solidFill>
                  <a:schemeClr val="dk2"/>
                </a:solidFill>
              </a:rPr>
              <a:t> :It became simple to extract and store information from multiple files and sources, reducing industries' manual efforts. It also provides a complete form processing and document capture solution, such as passport documents, invoices, bank statements, receipts, business cards, mail, or any number of printed records.</a:t>
            </a:r>
            <a:endParaRPr sz="1500">
              <a:solidFill>
                <a:schemeClr val="dk2"/>
              </a:solidFill>
            </a:endParaRPr>
          </a:p>
          <a:p>
            <a:pPr indent="-323850" lvl="0" marL="457200" rtl="0" algn="l">
              <a:lnSpc>
                <a:spcPct val="95000"/>
              </a:lnSpc>
              <a:spcBef>
                <a:spcPts val="0"/>
              </a:spcBef>
              <a:spcAft>
                <a:spcPts val="0"/>
              </a:spcAft>
              <a:buClr>
                <a:schemeClr val="dk2"/>
              </a:buClr>
              <a:buSzPts val="1500"/>
              <a:buChar char="●"/>
            </a:pPr>
            <a:r>
              <a:rPr b="1" i="1" lang="en" sz="1500" u="sng">
                <a:solidFill>
                  <a:schemeClr val="dk2"/>
                </a:solidFill>
              </a:rPr>
              <a:t>Applications of Intelligent Data Extraction in Different Industries </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Banking Industry</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Accounting and Taxation</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Supply Chain Management</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Legal Service Providers</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Financial Services</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Healthcare and Life Science</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Public Sector </a:t>
            </a:r>
            <a:endParaRPr sz="1500">
              <a:solidFill>
                <a:schemeClr val="dk2"/>
              </a:solidFill>
            </a:endParaRPr>
          </a:p>
          <a:p>
            <a:pPr indent="-323850" lvl="1" marL="914400" rtl="0" algn="l">
              <a:lnSpc>
                <a:spcPct val="80000"/>
              </a:lnSpc>
              <a:spcBef>
                <a:spcPts val="0"/>
              </a:spcBef>
              <a:spcAft>
                <a:spcPts val="0"/>
              </a:spcAft>
              <a:buClr>
                <a:schemeClr val="dk2"/>
              </a:buClr>
              <a:buSzPts val="1500"/>
              <a:buChar char="○"/>
            </a:pPr>
            <a:r>
              <a:rPr lang="en" sz="1500">
                <a:solidFill>
                  <a:schemeClr val="dk2"/>
                </a:solidFill>
              </a:rPr>
              <a:t>Students </a:t>
            </a:r>
            <a:endParaRPr sz="15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0"/>
          <p:cNvSpPr txBox="1"/>
          <p:nvPr>
            <p:ph type="title"/>
          </p:nvPr>
        </p:nvSpPr>
        <p:spPr>
          <a:xfrm>
            <a:off x="15240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Product Roadmap </a:t>
            </a:r>
            <a:endParaRPr/>
          </a:p>
          <a:p>
            <a:pPr indent="0" lvl="0" marL="0" rtl="0" algn="l">
              <a:lnSpc>
                <a:spcPct val="100000"/>
              </a:lnSpc>
              <a:spcBef>
                <a:spcPts val="0"/>
              </a:spcBef>
              <a:spcAft>
                <a:spcPts val="0"/>
              </a:spcAft>
              <a:buSzPct val="262626"/>
              <a:buNone/>
            </a:pPr>
            <a:r>
              <a:rPr b="0" lang="en" sz="1100" u="sng">
                <a:solidFill>
                  <a:srgbClr val="2200CC"/>
                </a:solidFill>
                <a:latin typeface="Arial"/>
                <a:ea typeface="Arial"/>
                <a:cs typeface="Arial"/>
                <a:sym typeface="Arial"/>
                <a:hlinkClick r:id="rId3">
                  <a:extLst>
                    <a:ext uri="{A12FA001-AC4F-418D-AE19-62706E023703}">
                      <ahyp:hlinkClr val="tx"/>
                    </a:ext>
                  </a:extLst>
                </a:hlinkClick>
              </a:rPr>
              <a:t>https://miro.com/app/board/uXjVOb4eyUM=/?invite_link_id=644907957951</a:t>
            </a: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lnSpc>
                <a:spcPct val="100000"/>
              </a:lnSpc>
              <a:spcBef>
                <a:spcPts val="0"/>
              </a:spcBef>
              <a:spcAft>
                <a:spcPts val="0"/>
              </a:spcAft>
              <a:buSzPct val="111111"/>
              <a:buNone/>
            </a:pPr>
            <a:r>
              <a:rPr lang="en"/>
              <a:t> </a:t>
            </a:r>
            <a:endParaRPr/>
          </a:p>
        </p:txBody>
      </p:sp>
      <p:pic>
        <p:nvPicPr>
          <p:cNvPr id="395" name="Google Shape;395;p20"/>
          <p:cNvPicPr preferRelativeResize="0"/>
          <p:nvPr/>
        </p:nvPicPr>
        <p:blipFill rotWithShape="1">
          <a:blip r:embed="rId4">
            <a:alphaModFix/>
          </a:blip>
          <a:srcRect b="0" l="0" r="0" t="0"/>
          <a:stretch/>
        </p:blipFill>
        <p:spPr>
          <a:xfrm>
            <a:off x="152400" y="687600"/>
            <a:ext cx="8322304" cy="445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Product MVP</a:t>
            </a:r>
            <a:endParaRPr/>
          </a:p>
        </p:txBody>
      </p:sp>
      <p:sp>
        <p:nvSpPr>
          <p:cNvPr id="401" name="Google Shape;401;p21"/>
          <p:cNvSpPr txBox="1"/>
          <p:nvPr/>
        </p:nvSpPr>
        <p:spPr>
          <a:xfrm>
            <a:off x="2904075" y="556650"/>
            <a:ext cx="5889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Lato"/>
                <a:ea typeface="Lato"/>
                <a:cs typeface="Lato"/>
                <a:sym typeface="Lato"/>
                <a:hlinkClick r:id="rId3"/>
              </a:rPr>
              <a:t>https://miro.com/app/board/uXjVObbrDL0=/?invite_link_id=857892818352</a:t>
            </a:r>
            <a:r>
              <a:rPr b="0" i="0" lang="en" sz="1100" u="none" cap="none" strike="noStrike">
                <a:solidFill>
                  <a:srgbClr val="000000"/>
                </a:solidFill>
                <a:latin typeface="Lato"/>
                <a:ea typeface="Lato"/>
                <a:cs typeface="Lato"/>
                <a:sym typeface="Lato"/>
              </a:rPr>
              <a:t> </a:t>
            </a:r>
            <a:endParaRPr b="0" i="0" sz="1100" u="none" cap="none" strike="noStrike">
              <a:solidFill>
                <a:srgbClr val="000000"/>
              </a:solidFill>
              <a:latin typeface="Lato"/>
              <a:ea typeface="Lato"/>
              <a:cs typeface="Lato"/>
              <a:sym typeface="Lato"/>
            </a:endParaRPr>
          </a:p>
        </p:txBody>
      </p:sp>
      <p:pic>
        <p:nvPicPr>
          <p:cNvPr id="402" name="Google Shape;402;p21"/>
          <p:cNvPicPr preferRelativeResize="0"/>
          <p:nvPr/>
        </p:nvPicPr>
        <p:blipFill rotWithShape="1">
          <a:blip r:embed="rId4">
            <a:alphaModFix/>
          </a:blip>
          <a:srcRect b="3128" l="4947" r="19149" t="11371"/>
          <a:stretch/>
        </p:blipFill>
        <p:spPr>
          <a:xfrm>
            <a:off x="92050" y="965075"/>
            <a:ext cx="8082576" cy="4086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2"/>
          <p:cNvPicPr preferRelativeResize="0"/>
          <p:nvPr/>
        </p:nvPicPr>
        <p:blipFill rotWithShape="1">
          <a:blip r:embed="rId3">
            <a:alphaModFix/>
          </a:blip>
          <a:srcRect b="0" l="0" r="0" t="0"/>
          <a:stretch/>
        </p:blipFill>
        <p:spPr>
          <a:xfrm>
            <a:off x="152400" y="1244250"/>
            <a:ext cx="8839199" cy="3653825"/>
          </a:xfrm>
          <a:prstGeom prst="rect">
            <a:avLst/>
          </a:prstGeom>
          <a:noFill/>
          <a:ln>
            <a:noFill/>
          </a:ln>
        </p:spPr>
      </p:pic>
      <p:sp>
        <p:nvSpPr>
          <p:cNvPr id="408" name="Google Shape;408;p22"/>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Product MVP</a:t>
            </a:r>
            <a:endParaRPr/>
          </a:p>
        </p:txBody>
      </p:sp>
      <p:sp>
        <p:nvSpPr>
          <p:cNvPr id="409" name="Google Shape;409;p22"/>
          <p:cNvSpPr txBox="1"/>
          <p:nvPr/>
        </p:nvSpPr>
        <p:spPr>
          <a:xfrm>
            <a:off x="2904075" y="556650"/>
            <a:ext cx="5889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Lato"/>
                <a:ea typeface="Lato"/>
                <a:cs typeface="Lato"/>
                <a:sym typeface="Lato"/>
                <a:hlinkClick r:id="rId4"/>
              </a:rPr>
              <a:t>https://miro.com/app/board/uXjVObbrDL0=/?invite_link_id=857892818352</a:t>
            </a:r>
            <a:r>
              <a:rPr b="0" i="0" lang="en" sz="1100" u="none" cap="none" strike="noStrike">
                <a:solidFill>
                  <a:srgbClr val="000000"/>
                </a:solidFill>
                <a:latin typeface="Lato"/>
                <a:ea typeface="Lato"/>
                <a:cs typeface="Lato"/>
                <a:sym typeface="Lato"/>
              </a:rPr>
              <a:t> </a:t>
            </a:r>
            <a:endParaRPr b="0" i="0" sz="1100" u="none" cap="none" strike="noStrik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3"/>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Metrics </a:t>
            </a:r>
            <a:endParaRPr/>
          </a:p>
        </p:txBody>
      </p:sp>
      <p:sp>
        <p:nvSpPr>
          <p:cNvPr id="415" name="Google Shape;415;p23"/>
          <p:cNvSpPr txBox="1"/>
          <p:nvPr>
            <p:ph idx="1" type="body"/>
          </p:nvPr>
        </p:nvSpPr>
        <p:spPr>
          <a:xfrm>
            <a:off x="729450" y="1339800"/>
            <a:ext cx="7688700" cy="3516000"/>
          </a:xfrm>
          <a:prstGeom prst="rect">
            <a:avLst/>
          </a:prstGeom>
          <a:noFill/>
          <a:ln>
            <a:noFill/>
          </a:ln>
        </p:spPr>
        <p:txBody>
          <a:bodyPr anchorCtr="0" anchor="t" bIns="91425" lIns="91425" spcFirstLastPara="1" rIns="91425" wrap="square" tIns="91425">
            <a:noAutofit/>
          </a:bodyPr>
          <a:lstStyle/>
          <a:p>
            <a:pPr indent="-311150" lvl="0" marL="457200" rtl="0" algn="l">
              <a:lnSpc>
                <a:spcPct val="121200"/>
              </a:lnSpc>
              <a:spcBef>
                <a:spcPts val="1400"/>
              </a:spcBef>
              <a:spcAft>
                <a:spcPts val="0"/>
              </a:spcAft>
              <a:buClr>
                <a:srgbClr val="333333"/>
              </a:buClr>
              <a:buSzPts val="1300"/>
              <a:buFont typeface="Roboto"/>
              <a:buChar char="●"/>
            </a:pPr>
            <a:r>
              <a:rPr b="1" lang="en" sz="1400" u="sng">
                <a:solidFill>
                  <a:srgbClr val="333333"/>
                </a:solidFill>
              </a:rPr>
              <a:t>Business metrics</a:t>
            </a:r>
            <a:r>
              <a:rPr b="1" lang="en" sz="1400">
                <a:solidFill>
                  <a:srgbClr val="333333"/>
                </a:solidFill>
              </a:rPr>
              <a:t>:</a:t>
            </a:r>
            <a:r>
              <a:rPr lang="en" sz="1400">
                <a:solidFill>
                  <a:srgbClr val="333333"/>
                </a:solidFill>
              </a:rPr>
              <a:t>i</a:t>
            </a:r>
            <a:r>
              <a:rPr lang="en">
                <a:solidFill>
                  <a:srgbClr val="333333"/>
                </a:solidFill>
                <a:highlight>
                  <a:srgbClr val="FFFFFF"/>
                </a:highlight>
              </a:rPr>
              <a:t>t is important to understand how you are attracting, converting, and retaining paid customers.</a:t>
            </a:r>
            <a:endParaRPr b="1" sz="1300">
              <a:solidFill>
                <a:srgbClr val="333333"/>
              </a:solidFill>
            </a:endParaRPr>
          </a:p>
          <a:p>
            <a:pPr indent="-311150" lvl="1" marL="914400" rtl="0" algn="l">
              <a:lnSpc>
                <a:spcPct val="95000"/>
              </a:lnSpc>
              <a:spcBef>
                <a:spcPts val="0"/>
              </a:spcBef>
              <a:spcAft>
                <a:spcPts val="0"/>
              </a:spcAft>
              <a:buClr>
                <a:srgbClr val="333333"/>
              </a:buClr>
              <a:buSzPts val="1300"/>
              <a:buChar char="○"/>
            </a:pPr>
            <a:r>
              <a:rPr b="1" lang="en" sz="1300">
                <a:solidFill>
                  <a:srgbClr val="333333"/>
                </a:solidFill>
              </a:rPr>
              <a:t>Churn Rate</a:t>
            </a:r>
            <a:endParaRPr b="1" sz="1300">
              <a:solidFill>
                <a:srgbClr val="333333"/>
              </a:solidFill>
            </a:endParaRPr>
          </a:p>
          <a:p>
            <a:pPr indent="-311150" lvl="1" marL="914400" rtl="0" algn="l">
              <a:lnSpc>
                <a:spcPct val="95000"/>
              </a:lnSpc>
              <a:spcBef>
                <a:spcPts val="0"/>
              </a:spcBef>
              <a:spcAft>
                <a:spcPts val="0"/>
              </a:spcAft>
              <a:buClr>
                <a:srgbClr val="333333"/>
              </a:buClr>
              <a:buSzPts val="1300"/>
              <a:buChar char="○"/>
            </a:pPr>
            <a:r>
              <a:rPr b="1" lang="en" sz="1300">
                <a:solidFill>
                  <a:srgbClr val="333333"/>
                </a:solidFill>
              </a:rPr>
              <a:t>Monthly Customer retention</a:t>
            </a:r>
            <a:endParaRPr b="1" sz="1200">
              <a:solidFill>
                <a:srgbClr val="333333"/>
              </a:solidFill>
            </a:endParaRPr>
          </a:p>
          <a:p>
            <a:pPr indent="-311150" lvl="0" marL="457200" rtl="0" algn="l">
              <a:lnSpc>
                <a:spcPct val="121200"/>
              </a:lnSpc>
              <a:spcBef>
                <a:spcPts val="0"/>
              </a:spcBef>
              <a:spcAft>
                <a:spcPts val="0"/>
              </a:spcAft>
              <a:buClr>
                <a:srgbClr val="333333"/>
              </a:buClr>
              <a:buSzPts val="1300"/>
              <a:buFont typeface="Roboto"/>
              <a:buChar char="●"/>
            </a:pPr>
            <a:r>
              <a:rPr b="1" lang="en" sz="1400" u="sng">
                <a:solidFill>
                  <a:srgbClr val="333333"/>
                </a:solidFill>
              </a:rPr>
              <a:t>Product usage metrics </a:t>
            </a:r>
            <a:r>
              <a:rPr b="1" lang="en" sz="1400">
                <a:solidFill>
                  <a:srgbClr val="333333"/>
                </a:solidFill>
              </a:rPr>
              <a:t>:</a:t>
            </a:r>
            <a:r>
              <a:rPr lang="en">
                <a:solidFill>
                  <a:srgbClr val="333333"/>
                </a:solidFill>
                <a:highlight>
                  <a:srgbClr val="FFFFFF"/>
                </a:highlight>
              </a:rPr>
              <a:t>Understanding how people are actually using your product demonstrate product health and engagement </a:t>
            </a:r>
            <a:endParaRPr>
              <a:solidFill>
                <a:srgbClr val="333333"/>
              </a:solidFill>
              <a:highlight>
                <a:srgbClr val="FFFFFF"/>
              </a:highlight>
            </a:endParaRPr>
          </a:p>
          <a:p>
            <a:pPr indent="-311150" lvl="1" marL="914400" rtl="0" algn="l">
              <a:lnSpc>
                <a:spcPct val="95000"/>
              </a:lnSpc>
              <a:spcBef>
                <a:spcPts val="0"/>
              </a:spcBef>
              <a:spcAft>
                <a:spcPts val="0"/>
              </a:spcAft>
              <a:buClr>
                <a:srgbClr val="333333"/>
              </a:buClr>
              <a:buSzPts val="1300"/>
              <a:buChar char="○"/>
            </a:pPr>
            <a:r>
              <a:rPr b="1" lang="en" sz="1300">
                <a:solidFill>
                  <a:srgbClr val="333333"/>
                </a:solidFill>
              </a:rPr>
              <a:t>Daily active users (DAU) or monthly active users (MAU)</a:t>
            </a:r>
            <a:endParaRPr sz="1300">
              <a:solidFill>
                <a:srgbClr val="333333"/>
              </a:solidFill>
            </a:endParaRPr>
          </a:p>
          <a:p>
            <a:pPr indent="-311150" lvl="1" marL="914400" rtl="0" algn="l">
              <a:lnSpc>
                <a:spcPct val="95000"/>
              </a:lnSpc>
              <a:spcBef>
                <a:spcPts val="0"/>
              </a:spcBef>
              <a:spcAft>
                <a:spcPts val="0"/>
              </a:spcAft>
              <a:buClr>
                <a:srgbClr val="333333"/>
              </a:buClr>
              <a:buSzPts val="1300"/>
              <a:buChar char="○"/>
            </a:pPr>
            <a:r>
              <a:rPr b="1" lang="en" sz="1300">
                <a:solidFill>
                  <a:srgbClr val="333333"/>
                </a:solidFill>
              </a:rPr>
              <a:t>Feature usage</a:t>
            </a:r>
            <a:endParaRPr sz="1300">
              <a:solidFill>
                <a:srgbClr val="333333"/>
              </a:solidFill>
              <a:highlight>
                <a:srgbClr val="FFFFFF"/>
              </a:highlight>
            </a:endParaRPr>
          </a:p>
          <a:p>
            <a:pPr indent="-311150" lvl="0" marL="457200" rtl="0" algn="l">
              <a:lnSpc>
                <a:spcPct val="95000"/>
              </a:lnSpc>
              <a:spcBef>
                <a:spcPts val="0"/>
              </a:spcBef>
              <a:spcAft>
                <a:spcPts val="0"/>
              </a:spcAft>
              <a:buClr>
                <a:srgbClr val="333333"/>
              </a:buClr>
              <a:buSzPts val="1300"/>
              <a:buFont typeface="Roboto"/>
              <a:buChar char="●"/>
            </a:pPr>
            <a:r>
              <a:rPr b="1" lang="en" sz="1400" u="sng">
                <a:solidFill>
                  <a:srgbClr val="333333"/>
                </a:solidFill>
              </a:rPr>
              <a:t>Customer behavior metrics</a:t>
            </a:r>
            <a:r>
              <a:rPr b="1" lang="en" sz="1400">
                <a:solidFill>
                  <a:srgbClr val="333333"/>
                </a:solidFill>
              </a:rPr>
              <a:t> : </a:t>
            </a:r>
            <a:r>
              <a:rPr lang="en">
                <a:solidFill>
                  <a:srgbClr val="333333"/>
                </a:solidFill>
                <a:highlight>
                  <a:srgbClr val="FFFFFF"/>
                </a:highlight>
              </a:rPr>
              <a:t>Validating as hearing your customers rave about your product. If you want to achieve long-term success, you need to earn </a:t>
            </a:r>
            <a:r>
              <a:rPr lang="en">
                <a:solidFill>
                  <a:srgbClr val="333333"/>
                </a:solidFill>
                <a:highlight>
                  <a:srgbClr val="FFFFFF"/>
                </a:highlight>
                <a:uFill>
                  <a:noFill/>
                </a:uFill>
                <a:hlinkClick r:id="rId3">
                  <a:extLst>
                    <a:ext uri="{A12FA001-AC4F-418D-AE19-62706E023703}">
                      <ahyp:hlinkClr val="tx"/>
                    </a:ext>
                  </a:extLst>
                </a:hlinkClick>
              </a:rPr>
              <a:t>real love</a:t>
            </a:r>
            <a:r>
              <a:rPr lang="en">
                <a:solidFill>
                  <a:srgbClr val="333333"/>
                </a:solidFill>
                <a:highlight>
                  <a:srgbClr val="FFFFFF"/>
                </a:highlight>
              </a:rPr>
              <a:t> and loyalty from customers</a:t>
            </a:r>
            <a:endParaRPr b="1" sz="1400">
              <a:solidFill>
                <a:srgbClr val="333333"/>
              </a:solidFill>
            </a:endParaRPr>
          </a:p>
          <a:p>
            <a:pPr indent="-304800" lvl="1" marL="914400" rtl="0" algn="l">
              <a:lnSpc>
                <a:spcPct val="95000"/>
              </a:lnSpc>
              <a:spcBef>
                <a:spcPts val="0"/>
              </a:spcBef>
              <a:spcAft>
                <a:spcPts val="0"/>
              </a:spcAft>
              <a:buClr>
                <a:srgbClr val="333333"/>
              </a:buClr>
              <a:buSzPts val="1200"/>
              <a:buFont typeface="Roboto"/>
              <a:buChar char="○"/>
            </a:pPr>
            <a:r>
              <a:rPr b="1" lang="en" sz="1200">
                <a:solidFill>
                  <a:srgbClr val="333333"/>
                </a:solidFill>
              </a:rPr>
              <a:t>Customer Acquisition Cost (CAC</a:t>
            </a:r>
            <a:r>
              <a:rPr lang="en" sz="1650">
                <a:solidFill>
                  <a:srgbClr val="292929"/>
                </a:solidFill>
                <a:highlight>
                  <a:schemeClr val="lt1"/>
                </a:highlight>
              </a:rPr>
              <a:t>)</a:t>
            </a:r>
            <a:endParaRPr sz="1400">
              <a:solidFill>
                <a:srgbClr val="000000"/>
              </a:solidFill>
            </a:endParaRPr>
          </a:p>
          <a:p>
            <a:pPr indent="-304800" lvl="1" marL="914400" rtl="0" algn="l">
              <a:lnSpc>
                <a:spcPct val="95000"/>
              </a:lnSpc>
              <a:spcBef>
                <a:spcPts val="0"/>
              </a:spcBef>
              <a:spcAft>
                <a:spcPts val="0"/>
              </a:spcAft>
              <a:buClr>
                <a:srgbClr val="333333"/>
              </a:buClr>
              <a:buSzPts val="1200"/>
              <a:buChar char="○"/>
            </a:pPr>
            <a:r>
              <a:rPr b="1" lang="en" sz="1200">
                <a:solidFill>
                  <a:srgbClr val="333333"/>
                </a:solidFill>
              </a:rPr>
              <a:t>Existing Customer Growth Rate</a:t>
            </a:r>
            <a:endParaRPr b="1" sz="1200">
              <a:solidFill>
                <a:srgbClr val="333333"/>
              </a:solidFill>
            </a:endParaRPr>
          </a:p>
          <a:p>
            <a:pPr indent="-304800" lvl="1" marL="914400" rtl="0" algn="l">
              <a:lnSpc>
                <a:spcPct val="95000"/>
              </a:lnSpc>
              <a:spcBef>
                <a:spcPts val="0"/>
              </a:spcBef>
              <a:spcAft>
                <a:spcPts val="0"/>
              </a:spcAft>
              <a:buClr>
                <a:srgbClr val="333333"/>
              </a:buClr>
              <a:buSzPts val="1200"/>
              <a:buChar char="○"/>
            </a:pPr>
            <a:r>
              <a:rPr b="1" lang="en" sz="1200">
                <a:solidFill>
                  <a:srgbClr val="333333"/>
                </a:solidFill>
              </a:rPr>
              <a:t>Customer Lifetime Value (CLV)</a:t>
            </a:r>
            <a:endParaRPr b="1" sz="1200">
              <a:solidFill>
                <a:srgbClr val="333333"/>
              </a:solidFill>
            </a:endParaRPr>
          </a:p>
          <a:p>
            <a:pPr indent="-304800" lvl="1" marL="914400" rtl="0" algn="l">
              <a:lnSpc>
                <a:spcPct val="95000"/>
              </a:lnSpc>
              <a:spcBef>
                <a:spcPts val="0"/>
              </a:spcBef>
              <a:spcAft>
                <a:spcPts val="0"/>
              </a:spcAft>
              <a:buClr>
                <a:srgbClr val="333333"/>
              </a:buClr>
              <a:buSzPts val="1200"/>
              <a:buChar char="○"/>
            </a:pPr>
            <a:r>
              <a:rPr b="1" lang="en" sz="1200">
                <a:solidFill>
                  <a:srgbClr val="333333"/>
                </a:solidFill>
              </a:rPr>
              <a:t>Loyal Customer Rate </a:t>
            </a:r>
            <a:endParaRPr b="1" sz="1200">
              <a:solidFill>
                <a:srgbClr val="333333"/>
              </a:solidFill>
            </a:endParaRPr>
          </a:p>
          <a:p>
            <a:pPr indent="-304800" lvl="1" marL="914400" rtl="0" algn="l">
              <a:lnSpc>
                <a:spcPct val="95000"/>
              </a:lnSpc>
              <a:spcBef>
                <a:spcPts val="0"/>
              </a:spcBef>
              <a:spcAft>
                <a:spcPts val="0"/>
              </a:spcAft>
              <a:buClr>
                <a:srgbClr val="333333"/>
              </a:buClr>
              <a:buSzPts val="1200"/>
              <a:buChar char="○"/>
            </a:pPr>
            <a:r>
              <a:rPr b="1" lang="en" sz="1200">
                <a:solidFill>
                  <a:srgbClr val="333333"/>
                </a:solidFill>
              </a:rPr>
              <a:t>Net Promoter Score (NPS)</a:t>
            </a:r>
            <a:endParaRPr b="1" sz="1200">
              <a:solidFill>
                <a:srgbClr val="333333"/>
              </a:solidFill>
            </a:endParaRPr>
          </a:p>
          <a:p>
            <a:pPr indent="-304800" lvl="1" marL="914400" rtl="0" algn="l">
              <a:lnSpc>
                <a:spcPct val="95000"/>
              </a:lnSpc>
              <a:spcBef>
                <a:spcPts val="0"/>
              </a:spcBef>
              <a:spcAft>
                <a:spcPts val="0"/>
              </a:spcAft>
              <a:buClr>
                <a:srgbClr val="333333"/>
              </a:buClr>
              <a:buSzPts val="1200"/>
              <a:buChar char="○"/>
            </a:pPr>
            <a:r>
              <a:rPr b="1" lang="en" sz="1200">
                <a:solidFill>
                  <a:srgbClr val="333333"/>
                </a:solidFill>
              </a:rPr>
              <a:t>Customer Satisfaction Score (CSAT)</a:t>
            </a:r>
            <a:endParaRPr b="1" sz="1200">
              <a:solidFill>
                <a:srgbClr val="333333"/>
              </a:solidFill>
            </a:endParaRPr>
          </a:p>
        </p:txBody>
      </p:sp>
      <p:sp>
        <p:nvSpPr>
          <p:cNvPr id="416" name="Google Shape;416;p23"/>
          <p:cNvSpPr txBox="1"/>
          <p:nvPr/>
        </p:nvSpPr>
        <p:spPr>
          <a:xfrm>
            <a:off x="4586250" y="3855100"/>
            <a:ext cx="6058500" cy="535500"/>
          </a:xfrm>
          <a:prstGeom prst="rect">
            <a:avLst/>
          </a:prstGeom>
          <a:noFill/>
          <a:ln>
            <a:noFill/>
          </a:ln>
        </p:spPr>
        <p:txBody>
          <a:bodyPr anchorCtr="0" anchor="t" bIns="91425" lIns="91425" spcFirstLastPara="1" rIns="91425" wrap="square" tIns="91425">
            <a:spAutoFit/>
          </a:bodyPr>
          <a:lstStyle/>
          <a:p>
            <a:pPr indent="-304800" lvl="1" marL="914400" marR="0" rtl="0" algn="l">
              <a:lnSpc>
                <a:spcPct val="95000"/>
              </a:lnSpc>
              <a:spcBef>
                <a:spcPts val="0"/>
              </a:spcBef>
              <a:spcAft>
                <a:spcPts val="0"/>
              </a:spcAft>
              <a:buClr>
                <a:srgbClr val="333333"/>
              </a:buClr>
              <a:buSzPts val="1200"/>
              <a:buFont typeface="Lato"/>
              <a:buChar char="○"/>
            </a:pPr>
            <a:r>
              <a:rPr b="1" i="0" lang="en" sz="1200" u="none" cap="none" strike="noStrike">
                <a:solidFill>
                  <a:srgbClr val="333333"/>
                </a:solidFill>
                <a:latin typeface="Lato"/>
                <a:ea typeface="Lato"/>
                <a:cs typeface="Lato"/>
                <a:sym typeface="Lato"/>
              </a:rPr>
              <a:t>Customer Churn     </a:t>
            </a:r>
            <a:endParaRPr b="1" i="0" sz="1200" u="none" cap="none" strike="noStrike">
              <a:solidFill>
                <a:srgbClr val="333333"/>
              </a:solidFill>
              <a:latin typeface="Lato"/>
              <a:ea typeface="Lato"/>
              <a:cs typeface="Lato"/>
              <a:sym typeface="Lato"/>
            </a:endParaRPr>
          </a:p>
          <a:p>
            <a:pPr indent="-304800" lvl="1" marL="914400" marR="0" rtl="0" algn="l">
              <a:lnSpc>
                <a:spcPct val="95000"/>
              </a:lnSpc>
              <a:spcBef>
                <a:spcPts val="0"/>
              </a:spcBef>
              <a:spcAft>
                <a:spcPts val="0"/>
              </a:spcAft>
              <a:buClr>
                <a:srgbClr val="333333"/>
              </a:buClr>
              <a:buSzPts val="1200"/>
              <a:buFont typeface="Lato"/>
              <a:buChar char="○"/>
            </a:pPr>
            <a:r>
              <a:rPr b="1" i="0" lang="en" sz="1200" u="none" cap="none" strike="noStrike">
                <a:solidFill>
                  <a:srgbClr val="333333"/>
                </a:solidFill>
                <a:latin typeface="Lato"/>
                <a:ea typeface="Lato"/>
                <a:cs typeface="Lato"/>
                <a:sym typeface="Lato"/>
              </a:rPr>
              <a:t>Revenue Churn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4"/>
          <p:cNvSpPr txBox="1"/>
          <p:nvPr>
            <p:ph type="title"/>
          </p:nvPr>
        </p:nvSpPr>
        <p:spPr>
          <a:xfrm>
            <a:off x="729450" y="556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 To Market Plan &amp; Strategy </a:t>
            </a:r>
            <a:endParaRPr/>
          </a:p>
        </p:txBody>
      </p:sp>
      <p:grpSp>
        <p:nvGrpSpPr>
          <p:cNvPr id="422" name="Google Shape;422;p24"/>
          <p:cNvGrpSpPr/>
          <p:nvPr/>
        </p:nvGrpSpPr>
        <p:grpSpPr>
          <a:xfrm>
            <a:off x="460575" y="1357325"/>
            <a:ext cx="8226225" cy="813925"/>
            <a:chOff x="460575" y="1204925"/>
            <a:chExt cx="8226225" cy="813925"/>
          </a:xfrm>
        </p:grpSpPr>
        <p:sp>
          <p:nvSpPr>
            <p:cNvPr id="423" name="Google Shape;423;p24"/>
            <p:cNvSpPr/>
            <p:nvPr/>
          </p:nvSpPr>
          <p:spPr>
            <a:xfrm rot="5400000">
              <a:off x="5426550" y="-1241400"/>
              <a:ext cx="813900" cy="5706600"/>
            </a:xfrm>
            <a:prstGeom prst="round2SameRect">
              <a:avLst>
                <a:gd fmla="val 50000" name="adj1"/>
                <a:gd fmla="val 0"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4"/>
            <p:cNvSpPr/>
            <p:nvPr/>
          </p:nvSpPr>
          <p:spPr>
            <a:xfrm rot="-5400000">
              <a:off x="2396568" y="1105192"/>
              <a:ext cx="811768" cy="1015525"/>
            </a:xfrm>
            <a:prstGeom prst="flowChartOffpageConnector">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4"/>
            <p:cNvSpPr/>
            <p:nvPr/>
          </p:nvSpPr>
          <p:spPr>
            <a:xfrm rot="-5400000">
              <a:off x="1313775" y="351725"/>
              <a:ext cx="813900" cy="2520300"/>
            </a:xfrm>
            <a:prstGeom prst="round2SameRect">
              <a:avLst>
                <a:gd fmla="val 50000" name="adj1"/>
                <a:gd fmla="val 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24"/>
          <p:cNvSpPr txBox="1"/>
          <p:nvPr/>
        </p:nvSpPr>
        <p:spPr>
          <a:xfrm>
            <a:off x="3384750" y="1469050"/>
            <a:ext cx="5102700" cy="59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Financial Sectors Healthcare and Life Science Public Sector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 Students</a:t>
            </a:r>
            <a:endParaRPr b="0" i="0" sz="1400" u="none" cap="none" strike="noStrike">
              <a:solidFill>
                <a:schemeClr val="dk1"/>
              </a:solidFill>
              <a:latin typeface="Lato"/>
              <a:ea typeface="Lato"/>
              <a:cs typeface="Lato"/>
              <a:sym typeface="Lato"/>
            </a:endParaRPr>
          </a:p>
        </p:txBody>
      </p:sp>
      <p:sp>
        <p:nvSpPr>
          <p:cNvPr id="427" name="Google Shape;427;p24"/>
          <p:cNvSpPr txBox="1"/>
          <p:nvPr/>
        </p:nvSpPr>
        <p:spPr>
          <a:xfrm>
            <a:off x="1176850" y="1548925"/>
            <a:ext cx="18981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Target Market</a:t>
            </a:r>
            <a:endParaRPr b="0"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428" name="Google Shape;428;p24"/>
          <p:cNvSpPr/>
          <p:nvPr/>
        </p:nvSpPr>
        <p:spPr>
          <a:xfrm>
            <a:off x="575363" y="1469059"/>
            <a:ext cx="591600" cy="591600"/>
          </a:xfrm>
          <a:prstGeom prst="ellipse">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Fira Sans"/>
                <a:ea typeface="Fira Sans"/>
                <a:cs typeface="Fira Sans"/>
                <a:sym typeface="Fira Sans"/>
              </a:rPr>
              <a:t>1</a:t>
            </a:r>
            <a:endParaRPr b="1" i="0" sz="2200" u="none" cap="none" strike="noStrike">
              <a:solidFill>
                <a:schemeClr val="lt1"/>
              </a:solidFill>
              <a:latin typeface="Fira Sans"/>
              <a:ea typeface="Fira Sans"/>
              <a:cs typeface="Fira Sans"/>
              <a:sym typeface="Fira Sans"/>
            </a:endParaRPr>
          </a:p>
        </p:txBody>
      </p:sp>
      <p:grpSp>
        <p:nvGrpSpPr>
          <p:cNvPr id="429" name="Google Shape;429;p24"/>
          <p:cNvGrpSpPr/>
          <p:nvPr/>
        </p:nvGrpSpPr>
        <p:grpSpPr>
          <a:xfrm>
            <a:off x="460575" y="2259525"/>
            <a:ext cx="8226225" cy="813908"/>
            <a:chOff x="460575" y="2107125"/>
            <a:chExt cx="8226225" cy="813908"/>
          </a:xfrm>
        </p:grpSpPr>
        <p:sp>
          <p:nvSpPr>
            <p:cNvPr id="430" name="Google Shape;430;p24"/>
            <p:cNvSpPr/>
            <p:nvPr/>
          </p:nvSpPr>
          <p:spPr>
            <a:xfrm rot="5400000">
              <a:off x="5426550" y="-339217"/>
              <a:ext cx="813900" cy="5706600"/>
            </a:xfrm>
            <a:prstGeom prst="round2SameRect">
              <a:avLst>
                <a:gd fmla="val 5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4"/>
            <p:cNvSpPr/>
            <p:nvPr/>
          </p:nvSpPr>
          <p:spPr>
            <a:xfrm rot="-5400000">
              <a:off x="2396568" y="2007376"/>
              <a:ext cx="811768" cy="1015525"/>
            </a:xfrm>
            <a:prstGeom prst="flowChartOffpageConnector">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4"/>
            <p:cNvSpPr/>
            <p:nvPr/>
          </p:nvSpPr>
          <p:spPr>
            <a:xfrm rot="-5400000">
              <a:off x="1313475" y="1254225"/>
              <a:ext cx="813900" cy="2519700"/>
            </a:xfrm>
            <a:prstGeom prst="round2SameRect">
              <a:avLst>
                <a:gd fmla="val 50000" name="adj1"/>
                <a:gd fmla="val 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24"/>
          <p:cNvSpPr txBox="1"/>
          <p:nvPr/>
        </p:nvSpPr>
        <p:spPr>
          <a:xfrm>
            <a:off x="3384750" y="2371225"/>
            <a:ext cx="5102700" cy="591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Marketplace/ API/ web platform /SDK/technical blogs Search Engine optimization/ Youtube</a:t>
            </a:r>
            <a:endParaRPr b="0" i="0" sz="1400" u="none" cap="none" strike="noStrike">
              <a:solidFill>
                <a:schemeClr val="dk1"/>
              </a:solidFill>
              <a:latin typeface="Lato"/>
              <a:ea typeface="Lato"/>
              <a:cs typeface="Lato"/>
              <a:sym typeface="Lato"/>
            </a:endParaRPr>
          </a:p>
        </p:txBody>
      </p:sp>
      <p:sp>
        <p:nvSpPr>
          <p:cNvPr id="434" name="Google Shape;434;p24"/>
          <p:cNvSpPr txBox="1"/>
          <p:nvPr/>
        </p:nvSpPr>
        <p:spPr>
          <a:xfrm>
            <a:off x="1176850" y="2451108"/>
            <a:ext cx="18981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Strategic Partnership /channel </a:t>
            </a:r>
            <a:endParaRPr b="0"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435" name="Google Shape;435;p24"/>
          <p:cNvSpPr/>
          <p:nvPr/>
        </p:nvSpPr>
        <p:spPr>
          <a:xfrm>
            <a:off x="575363" y="2371243"/>
            <a:ext cx="591600" cy="591600"/>
          </a:xfrm>
          <a:prstGeom prst="ellipse">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Fira Sans"/>
                <a:ea typeface="Fira Sans"/>
                <a:cs typeface="Fira Sans"/>
                <a:sym typeface="Fira Sans"/>
              </a:rPr>
              <a:t>2</a:t>
            </a:r>
            <a:endParaRPr b="1" i="0" sz="2200" u="none" cap="none" strike="noStrike">
              <a:solidFill>
                <a:schemeClr val="lt1"/>
              </a:solidFill>
              <a:latin typeface="Fira Sans"/>
              <a:ea typeface="Fira Sans"/>
              <a:cs typeface="Fira Sans"/>
              <a:sym typeface="Fira Sans"/>
            </a:endParaRPr>
          </a:p>
        </p:txBody>
      </p:sp>
      <p:grpSp>
        <p:nvGrpSpPr>
          <p:cNvPr id="436" name="Google Shape;436;p24"/>
          <p:cNvGrpSpPr/>
          <p:nvPr/>
        </p:nvGrpSpPr>
        <p:grpSpPr>
          <a:xfrm>
            <a:off x="460575" y="3161696"/>
            <a:ext cx="8226225" cy="813921"/>
            <a:chOff x="460575" y="3009296"/>
            <a:chExt cx="8226225" cy="813921"/>
          </a:xfrm>
        </p:grpSpPr>
        <p:sp>
          <p:nvSpPr>
            <p:cNvPr id="437" name="Google Shape;437;p24"/>
            <p:cNvSpPr/>
            <p:nvPr/>
          </p:nvSpPr>
          <p:spPr>
            <a:xfrm rot="5400000">
              <a:off x="5426550" y="562967"/>
              <a:ext cx="813900" cy="5706600"/>
            </a:xfrm>
            <a:prstGeom prst="round2SameRect">
              <a:avLst>
                <a:gd fmla="val 50000" name="adj1"/>
                <a:gd fmla="val 0"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4"/>
            <p:cNvSpPr/>
            <p:nvPr/>
          </p:nvSpPr>
          <p:spPr>
            <a:xfrm rot="-5400000">
              <a:off x="2396568" y="2909559"/>
              <a:ext cx="811768" cy="1015525"/>
            </a:xfrm>
            <a:prstGeom prst="flowChartOffpageConnector">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4"/>
            <p:cNvSpPr/>
            <p:nvPr/>
          </p:nvSpPr>
          <p:spPr>
            <a:xfrm rot="-5400000">
              <a:off x="1313775" y="2156096"/>
              <a:ext cx="813900" cy="2520300"/>
            </a:xfrm>
            <a:prstGeom prst="round2SameRect">
              <a:avLst>
                <a:gd fmla="val 50000" name="adj1"/>
                <a:gd fmla="val 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p24"/>
          <p:cNvSpPr txBox="1"/>
          <p:nvPr/>
        </p:nvSpPr>
        <p:spPr>
          <a:xfrm>
            <a:off x="3384750" y="3273425"/>
            <a:ext cx="5102700" cy="59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Lato"/>
                <a:ea typeface="Lato"/>
                <a:cs typeface="Lato"/>
                <a:sym typeface="Lato"/>
              </a:rPr>
              <a:t>Data Extraction Software industries using AI-powered service using OCR (Optical Character Recognition for data extraction </a:t>
            </a:r>
            <a:endParaRPr b="0" i="0" sz="1400" u="none" cap="none" strike="noStrike">
              <a:solidFill>
                <a:schemeClr val="dk1"/>
              </a:solidFill>
              <a:latin typeface="Fira Sans"/>
              <a:ea typeface="Fira Sans"/>
              <a:cs typeface="Fira Sans"/>
              <a:sym typeface="Fira Sans"/>
            </a:endParaRPr>
          </a:p>
        </p:txBody>
      </p:sp>
      <p:sp>
        <p:nvSpPr>
          <p:cNvPr id="441" name="Google Shape;441;p24"/>
          <p:cNvSpPr txBox="1"/>
          <p:nvPr/>
        </p:nvSpPr>
        <p:spPr>
          <a:xfrm>
            <a:off x="1176850" y="3353292"/>
            <a:ext cx="18981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chemeClr val="lt1"/>
                </a:solidFill>
                <a:latin typeface="Fira Sans Extra Condensed"/>
                <a:ea typeface="Fira Sans Extra Condensed"/>
                <a:cs typeface="Fira Sans Extra Condensed"/>
                <a:sym typeface="Fira Sans Extra Condensed"/>
              </a:rPr>
              <a:t>Marketing</a:t>
            </a:r>
            <a:endParaRPr b="0" i="0" sz="1700" u="none" cap="none" strike="noStrike">
              <a:solidFill>
                <a:schemeClr val="lt1"/>
              </a:solidFill>
              <a:latin typeface="Fira Sans Extra Condensed"/>
              <a:ea typeface="Fira Sans Extra Condensed"/>
              <a:cs typeface="Fira Sans Extra Condensed"/>
              <a:sym typeface="Fira Sans Extra Condensed"/>
            </a:endParaRPr>
          </a:p>
        </p:txBody>
      </p:sp>
      <p:sp>
        <p:nvSpPr>
          <p:cNvPr id="442" name="Google Shape;442;p24"/>
          <p:cNvSpPr/>
          <p:nvPr/>
        </p:nvSpPr>
        <p:spPr>
          <a:xfrm>
            <a:off x="575363" y="3273426"/>
            <a:ext cx="591600" cy="591600"/>
          </a:xfrm>
          <a:prstGeom prst="ellipse">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Fira Sans"/>
                <a:ea typeface="Fira Sans"/>
                <a:cs typeface="Fira Sans"/>
                <a:sym typeface="Fira Sans"/>
              </a:rPr>
              <a:t>3</a:t>
            </a:r>
            <a:endParaRPr b="1" i="0" sz="2200" u="none" cap="none" strike="noStrike">
              <a:solidFill>
                <a:schemeClr val="lt1"/>
              </a:solidFill>
              <a:latin typeface="Fira Sans"/>
              <a:ea typeface="Fira Sans"/>
              <a:cs typeface="Fira Sans"/>
              <a:sym typeface="Fira Sans"/>
            </a:endParaRPr>
          </a:p>
        </p:txBody>
      </p:sp>
      <p:grpSp>
        <p:nvGrpSpPr>
          <p:cNvPr id="443" name="Google Shape;443;p24"/>
          <p:cNvGrpSpPr/>
          <p:nvPr/>
        </p:nvGrpSpPr>
        <p:grpSpPr>
          <a:xfrm>
            <a:off x="460575" y="4063875"/>
            <a:ext cx="8226225" cy="813925"/>
            <a:chOff x="460575" y="3911475"/>
            <a:chExt cx="8226225" cy="813925"/>
          </a:xfrm>
        </p:grpSpPr>
        <p:sp>
          <p:nvSpPr>
            <p:cNvPr id="444" name="Google Shape;444;p24"/>
            <p:cNvSpPr/>
            <p:nvPr/>
          </p:nvSpPr>
          <p:spPr>
            <a:xfrm rot="5400000">
              <a:off x="5426550" y="1465150"/>
              <a:ext cx="813900" cy="57066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rot="-5400000">
              <a:off x="2396568" y="3811742"/>
              <a:ext cx="811768" cy="1015525"/>
            </a:xfrm>
            <a:prstGeom prst="flowChartOffpageConnector">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rot="-5400000">
              <a:off x="1313775" y="3058275"/>
              <a:ext cx="813900" cy="2520300"/>
            </a:xfrm>
            <a:prstGeom prst="round2SameRect">
              <a:avLst>
                <a:gd fmla="val 50000" name="adj1"/>
                <a:gd fmla="val 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24"/>
          <p:cNvSpPr txBox="1"/>
          <p:nvPr/>
        </p:nvSpPr>
        <p:spPr>
          <a:xfrm>
            <a:off x="3384750" y="4175600"/>
            <a:ext cx="5102700" cy="59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Lato"/>
                <a:ea typeface="Lato"/>
                <a:cs typeface="Lato"/>
                <a:sym typeface="Lato"/>
              </a:rPr>
              <a:t>-Reward promoters and loyal customers   - Onboarding</a:t>
            </a:r>
            <a:endParaRPr b="0" i="0" sz="13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Lato"/>
                <a:ea typeface="Lato"/>
                <a:cs typeface="Lato"/>
                <a:sym typeface="Lato"/>
              </a:rPr>
              <a:t>-Build trust with your customers.  - Offer unique services.</a:t>
            </a:r>
            <a:endParaRPr b="0" i="0" sz="13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Lato"/>
                <a:ea typeface="Lato"/>
                <a:cs typeface="Lato"/>
                <a:sym typeface="Lato"/>
              </a:rPr>
              <a:t>-Customer support strategy    - Implement a customer feedback loop.</a:t>
            </a:r>
            <a:endParaRPr b="0" i="0" sz="1300" u="none" cap="none" strike="noStrike">
              <a:solidFill>
                <a:schemeClr val="dk1"/>
              </a:solidFill>
              <a:latin typeface="Lato"/>
              <a:ea typeface="Lato"/>
              <a:cs typeface="Lato"/>
              <a:sym typeface="Lato"/>
            </a:endParaRPr>
          </a:p>
        </p:txBody>
      </p:sp>
      <p:sp>
        <p:nvSpPr>
          <p:cNvPr id="448" name="Google Shape;448;p24"/>
          <p:cNvSpPr txBox="1"/>
          <p:nvPr/>
        </p:nvSpPr>
        <p:spPr>
          <a:xfrm>
            <a:off x="1176850" y="4255475"/>
            <a:ext cx="18981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Customer Retention</a:t>
            </a:r>
            <a:endParaRPr b="0"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449" name="Google Shape;449;p24"/>
          <p:cNvSpPr/>
          <p:nvPr/>
        </p:nvSpPr>
        <p:spPr>
          <a:xfrm>
            <a:off x="575363" y="4175609"/>
            <a:ext cx="591600" cy="591600"/>
          </a:xfrm>
          <a:prstGeom prst="ellipse">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Fira Sans"/>
                <a:ea typeface="Fira Sans"/>
                <a:cs typeface="Fira Sans"/>
                <a:sym typeface="Fira Sans"/>
              </a:rPr>
              <a:t>4</a:t>
            </a:r>
            <a:endParaRPr b="1" i="0" sz="2200" u="none" cap="none" strike="noStrike">
              <a:solidFill>
                <a:schemeClr val="lt1"/>
              </a:solidFill>
              <a:latin typeface="Fira Sans"/>
              <a:ea typeface="Fira Sans"/>
              <a:cs typeface="Fira Sans"/>
              <a:sym typeface="Fir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Go-To-Market Plan</a:t>
            </a:r>
            <a:endParaRPr/>
          </a:p>
        </p:txBody>
      </p:sp>
      <p:cxnSp>
        <p:nvCxnSpPr>
          <p:cNvPr id="455" name="Google Shape;455;p25"/>
          <p:cNvCxnSpPr/>
          <p:nvPr/>
        </p:nvCxnSpPr>
        <p:spPr>
          <a:xfrm>
            <a:off x="5304225" y="4100500"/>
            <a:ext cx="3321900" cy="0"/>
          </a:xfrm>
          <a:prstGeom prst="straightConnector1">
            <a:avLst/>
          </a:prstGeom>
          <a:noFill/>
          <a:ln cap="flat" cmpd="sng" w="19050">
            <a:solidFill>
              <a:schemeClr val="dk2"/>
            </a:solidFill>
            <a:prstDash val="solid"/>
            <a:round/>
            <a:headEnd len="sm" w="sm" type="none"/>
            <a:tailEnd len="sm" w="sm" type="none"/>
          </a:ln>
        </p:spPr>
      </p:cxnSp>
      <p:cxnSp>
        <p:nvCxnSpPr>
          <p:cNvPr id="456" name="Google Shape;456;p25"/>
          <p:cNvCxnSpPr/>
          <p:nvPr/>
        </p:nvCxnSpPr>
        <p:spPr>
          <a:xfrm>
            <a:off x="5304225" y="1889525"/>
            <a:ext cx="3321900" cy="0"/>
          </a:xfrm>
          <a:prstGeom prst="straightConnector1">
            <a:avLst/>
          </a:prstGeom>
          <a:noFill/>
          <a:ln cap="flat" cmpd="sng" w="19050">
            <a:solidFill>
              <a:schemeClr val="accent3"/>
            </a:solidFill>
            <a:prstDash val="solid"/>
            <a:round/>
            <a:headEnd len="sm" w="sm" type="none"/>
            <a:tailEnd len="sm" w="sm" type="none"/>
          </a:ln>
        </p:spPr>
      </p:cxnSp>
      <p:cxnSp>
        <p:nvCxnSpPr>
          <p:cNvPr id="457" name="Google Shape;457;p25"/>
          <p:cNvCxnSpPr/>
          <p:nvPr/>
        </p:nvCxnSpPr>
        <p:spPr>
          <a:xfrm>
            <a:off x="5304225" y="2930850"/>
            <a:ext cx="3321900" cy="0"/>
          </a:xfrm>
          <a:prstGeom prst="straightConnector1">
            <a:avLst/>
          </a:prstGeom>
          <a:noFill/>
          <a:ln cap="flat" cmpd="sng" w="19050">
            <a:solidFill>
              <a:schemeClr val="accent5"/>
            </a:solidFill>
            <a:prstDash val="solid"/>
            <a:round/>
            <a:headEnd len="sm" w="sm" type="none"/>
            <a:tailEnd len="sm" w="sm" type="none"/>
          </a:ln>
        </p:spPr>
      </p:cxnSp>
      <p:cxnSp>
        <p:nvCxnSpPr>
          <p:cNvPr id="458" name="Google Shape;458;p25"/>
          <p:cNvCxnSpPr/>
          <p:nvPr/>
        </p:nvCxnSpPr>
        <p:spPr>
          <a:xfrm flipH="1" rot="10800000">
            <a:off x="568000" y="4100375"/>
            <a:ext cx="3115800" cy="1800"/>
          </a:xfrm>
          <a:prstGeom prst="straightConnector1">
            <a:avLst/>
          </a:prstGeom>
          <a:noFill/>
          <a:ln cap="flat" cmpd="sng" w="19050">
            <a:solidFill>
              <a:schemeClr val="accent2"/>
            </a:solidFill>
            <a:prstDash val="solid"/>
            <a:round/>
            <a:headEnd len="sm" w="sm" type="none"/>
            <a:tailEnd len="sm" w="sm" type="none"/>
          </a:ln>
        </p:spPr>
      </p:cxnSp>
      <p:cxnSp>
        <p:nvCxnSpPr>
          <p:cNvPr id="459" name="Google Shape;459;p25"/>
          <p:cNvCxnSpPr/>
          <p:nvPr/>
        </p:nvCxnSpPr>
        <p:spPr>
          <a:xfrm>
            <a:off x="514350" y="1889525"/>
            <a:ext cx="3321900" cy="0"/>
          </a:xfrm>
          <a:prstGeom prst="straightConnector1">
            <a:avLst/>
          </a:prstGeom>
          <a:noFill/>
          <a:ln cap="flat" cmpd="sng" w="19050">
            <a:solidFill>
              <a:schemeClr val="dk1"/>
            </a:solidFill>
            <a:prstDash val="solid"/>
            <a:round/>
            <a:headEnd len="sm" w="sm" type="none"/>
            <a:tailEnd len="sm" w="sm" type="none"/>
          </a:ln>
        </p:spPr>
      </p:cxnSp>
      <p:cxnSp>
        <p:nvCxnSpPr>
          <p:cNvPr id="460" name="Google Shape;460;p25"/>
          <p:cNvCxnSpPr/>
          <p:nvPr/>
        </p:nvCxnSpPr>
        <p:spPr>
          <a:xfrm>
            <a:off x="514350" y="2930850"/>
            <a:ext cx="3321900" cy="0"/>
          </a:xfrm>
          <a:prstGeom prst="straightConnector1">
            <a:avLst/>
          </a:prstGeom>
          <a:noFill/>
          <a:ln cap="flat" cmpd="sng" w="19050">
            <a:solidFill>
              <a:schemeClr val="accent1"/>
            </a:solidFill>
            <a:prstDash val="solid"/>
            <a:round/>
            <a:headEnd len="sm" w="sm" type="none"/>
            <a:tailEnd len="sm" w="sm" type="none"/>
          </a:ln>
        </p:spPr>
      </p:cxnSp>
      <p:sp>
        <p:nvSpPr>
          <p:cNvPr id="461" name="Google Shape;461;p25"/>
          <p:cNvSpPr txBox="1"/>
          <p:nvPr/>
        </p:nvSpPr>
        <p:spPr>
          <a:xfrm>
            <a:off x="6093600" y="1928900"/>
            <a:ext cx="2639700" cy="534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Financial Sectors -Healthcare and Life Science -Public Sector  - Students</a:t>
            </a:r>
            <a:endParaRPr b="0" i="0" sz="1100" u="none" cap="none" strike="noStrike">
              <a:solidFill>
                <a:srgbClr val="000000"/>
              </a:solidFill>
              <a:latin typeface="Fira Sans"/>
              <a:ea typeface="Fira Sans"/>
              <a:cs typeface="Fira Sans"/>
              <a:sym typeface="Fira Sans"/>
            </a:endParaRPr>
          </a:p>
        </p:txBody>
      </p:sp>
      <p:sp>
        <p:nvSpPr>
          <p:cNvPr id="462" name="Google Shape;462;p25"/>
          <p:cNvSpPr txBox="1"/>
          <p:nvPr/>
        </p:nvSpPr>
        <p:spPr>
          <a:xfrm>
            <a:off x="6435900" y="1505850"/>
            <a:ext cx="22974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chemeClr val="accent3"/>
                </a:solidFill>
                <a:latin typeface="Fira Sans Extra Condensed"/>
                <a:ea typeface="Fira Sans Extra Condensed"/>
                <a:cs typeface="Fira Sans Extra Condensed"/>
                <a:sym typeface="Fira Sans Extra Condensed"/>
              </a:rPr>
              <a:t>Who We will selling to ?</a:t>
            </a:r>
            <a:endParaRPr b="1" i="0" sz="1500" u="none" cap="none" strike="noStrike">
              <a:solidFill>
                <a:schemeClr val="accent3"/>
              </a:solidFill>
              <a:latin typeface="Fira Sans Extra Condensed"/>
              <a:ea typeface="Fira Sans Extra Condensed"/>
              <a:cs typeface="Fira Sans Extra Condensed"/>
              <a:sym typeface="Fira Sans Extra Condensed"/>
            </a:endParaRPr>
          </a:p>
        </p:txBody>
      </p:sp>
      <p:sp>
        <p:nvSpPr>
          <p:cNvPr id="463" name="Google Shape;463;p25"/>
          <p:cNvSpPr txBox="1"/>
          <p:nvPr/>
        </p:nvSpPr>
        <p:spPr>
          <a:xfrm>
            <a:off x="6300525" y="2528400"/>
            <a:ext cx="26397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chemeClr val="accent5"/>
                </a:solidFill>
                <a:latin typeface="Fira Sans Extra Condensed"/>
                <a:ea typeface="Fira Sans Extra Condensed"/>
                <a:cs typeface="Fira Sans Extra Condensed"/>
                <a:sym typeface="Fira Sans Extra Condensed"/>
              </a:rPr>
              <a:t>Why do our prospects need this ?</a:t>
            </a:r>
            <a:endParaRPr b="1" i="0" sz="1500" u="none" cap="none" strike="noStrike">
              <a:solidFill>
                <a:schemeClr val="accent5"/>
              </a:solidFill>
              <a:latin typeface="Fira Sans Extra Condensed"/>
              <a:ea typeface="Fira Sans Extra Condensed"/>
              <a:cs typeface="Fira Sans Extra Condensed"/>
              <a:sym typeface="Fira Sans Extra Condensed"/>
            </a:endParaRPr>
          </a:p>
        </p:txBody>
      </p:sp>
      <p:sp>
        <p:nvSpPr>
          <p:cNvPr id="464" name="Google Shape;464;p25"/>
          <p:cNvSpPr txBox="1"/>
          <p:nvPr/>
        </p:nvSpPr>
        <p:spPr>
          <a:xfrm>
            <a:off x="6237950" y="3078950"/>
            <a:ext cx="2795400" cy="64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For Streamlined processes for digitizing documents and extracting information, as well as precise searching (OCR) besides Arabic OCR, and up to 98 percent accuracy</a:t>
            </a:r>
            <a:endParaRPr b="0" i="0" sz="1100" u="none" cap="none" strike="noStrike">
              <a:solidFill>
                <a:srgbClr val="000000"/>
              </a:solidFill>
              <a:latin typeface="Fira Sans"/>
              <a:ea typeface="Fira Sans"/>
              <a:cs typeface="Fira Sans"/>
              <a:sym typeface="Fira Sans"/>
            </a:endParaRPr>
          </a:p>
        </p:txBody>
      </p:sp>
      <p:sp>
        <p:nvSpPr>
          <p:cNvPr id="465" name="Google Shape;465;p25"/>
          <p:cNvSpPr txBox="1"/>
          <p:nvPr/>
        </p:nvSpPr>
        <p:spPr>
          <a:xfrm>
            <a:off x="6363625" y="3714750"/>
            <a:ext cx="23697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Fira Sans Extra Condensed"/>
                <a:ea typeface="Fira Sans Extra Condensed"/>
                <a:cs typeface="Fira Sans Extra Condensed"/>
                <a:sym typeface="Fira Sans Extra Condensed"/>
              </a:rPr>
              <a:t>How do we go to market ?</a:t>
            </a:r>
            <a:endParaRPr b="1" i="0" sz="1500" u="none" cap="none" strike="noStrike">
              <a:solidFill>
                <a:schemeClr val="dk2"/>
              </a:solidFill>
              <a:latin typeface="Fira Sans Extra Condensed"/>
              <a:ea typeface="Fira Sans Extra Condensed"/>
              <a:cs typeface="Fira Sans Extra Condensed"/>
              <a:sym typeface="Fira Sans Extra Condensed"/>
            </a:endParaRPr>
          </a:p>
        </p:txBody>
      </p:sp>
      <p:sp>
        <p:nvSpPr>
          <p:cNvPr id="466" name="Google Shape;466;p25"/>
          <p:cNvSpPr txBox="1"/>
          <p:nvPr/>
        </p:nvSpPr>
        <p:spPr>
          <a:xfrm>
            <a:off x="6169800" y="4137800"/>
            <a:ext cx="2639700" cy="622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By developing a new value proposition for the product in order to meet the needs of the customer</a:t>
            </a:r>
            <a:endParaRPr b="0" i="0" sz="1100" u="none" cap="none" strike="noStrike">
              <a:solidFill>
                <a:srgbClr val="000000"/>
              </a:solidFill>
              <a:latin typeface="Fira Sans"/>
              <a:ea typeface="Fira Sans"/>
              <a:cs typeface="Fira Sans"/>
              <a:sym typeface="Fira Sans"/>
            </a:endParaRPr>
          </a:p>
        </p:txBody>
      </p:sp>
      <p:sp>
        <p:nvSpPr>
          <p:cNvPr id="467" name="Google Shape;467;p25"/>
          <p:cNvSpPr txBox="1"/>
          <p:nvPr/>
        </p:nvSpPr>
        <p:spPr>
          <a:xfrm>
            <a:off x="410700" y="3714750"/>
            <a:ext cx="22974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2"/>
                </a:solidFill>
                <a:latin typeface="Fira Sans Extra Condensed"/>
                <a:ea typeface="Fira Sans Extra Condensed"/>
                <a:cs typeface="Fira Sans Extra Condensed"/>
                <a:sym typeface="Fira Sans Extra Condensed"/>
              </a:rPr>
              <a:t>When should we launch?</a:t>
            </a:r>
            <a:endParaRPr b="1" i="0" sz="1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468" name="Google Shape;468;p25"/>
          <p:cNvSpPr txBox="1"/>
          <p:nvPr/>
        </p:nvSpPr>
        <p:spPr>
          <a:xfrm>
            <a:off x="410700" y="4061600"/>
            <a:ext cx="2901900" cy="622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As soon as your product is ready. Release a product as soon as it's working. It has to perform the stated function</a:t>
            </a:r>
            <a:endParaRPr b="0" i="0" sz="1100" u="none" cap="none" strike="noStrike">
              <a:solidFill>
                <a:srgbClr val="000000"/>
              </a:solidFill>
              <a:latin typeface="Fira Sans"/>
              <a:ea typeface="Fira Sans"/>
              <a:cs typeface="Fira Sans"/>
              <a:sym typeface="Fira Sans"/>
            </a:endParaRPr>
          </a:p>
        </p:txBody>
      </p:sp>
      <p:sp>
        <p:nvSpPr>
          <p:cNvPr id="469" name="Google Shape;469;p25"/>
          <p:cNvSpPr txBox="1"/>
          <p:nvPr/>
        </p:nvSpPr>
        <p:spPr>
          <a:xfrm>
            <a:off x="410700" y="1505850"/>
            <a:ext cx="27954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Fira Sans Extra Condensed"/>
                <a:ea typeface="Fira Sans Extra Condensed"/>
                <a:cs typeface="Fira Sans Extra Condensed"/>
                <a:sym typeface="Fira Sans Extra Condensed"/>
              </a:rPr>
              <a:t>What are we selling ?</a:t>
            </a:r>
            <a:endParaRPr b="1" i="0" sz="1600" u="none" cap="none" strike="noStrike">
              <a:solidFill>
                <a:schemeClr val="dk1"/>
              </a:solidFill>
              <a:latin typeface="Fira Sans Extra Condensed"/>
              <a:ea typeface="Fira Sans Extra Condensed"/>
              <a:cs typeface="Fira Sans Extra Condensed"/>
              <a:sym typeface="Fira Sans Extra Condensed"/>
            </a:endParaRPr>
          </a:p>
        </p:txBody>
      </p:sp>
      <p:sp>
        <p:nvSpPr>
          <p:cNvPr id="470" name="Google Shape;470;p25"/>
          <p:cNvSpPr txBox="1"/>
          <p:nvPr/>
        </p:nvSpPr>
        <p:spPr>
          <a:xfrm>
            <a:off x="410700" y="1928900"/>
            <a:ext cx="2901900" cy="534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Data Extraction product using AI-powered service (OCR) for scanning and extracting text from documents</a:t>
            </a:r>
            <a:endParaRPr b="0" i="0" sz="1100" u="none" cap="none" strike="noStrike">
              <a:solidFill>
                <a:srgbClr val="000000"/>
              </a:solidFill>
              <a:latin typeface="Fira Sans"/>
              <a:ea typeface="Fira Sans"/>
              <a:cs typeface="Fira Sans"/>
              <a:sym typeface="Fira Sans"/>
            </a:endParaRPr>
          </a:p>
        </p:txBody>
      </p:sp>
      <p:sp>
        <p:nvSpPr>
          <p:cNvPr id="471" name="Google Shape;471;p25"/>
          <p:cNvSpPr txBox="1"/>
          <p:nvPr/>
        </p:nvSpPr>
        <p:spPr>
          <a:xfrm>
            <a:off x="410700" y="2528400"/>
            <a:ext cx="26397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accent1"/>
                </a:solidFill>
                <a:latin typeface="Fira Sans Extra Condensed"/>
                <a:ea typeface="Fira Sans Extra Condensed"/>
                <a:cs typeface="Fira Sans Extra Condensed"/>
                <a:sym typeface="Fira Sans Extra Condensed"/>
              </a:rPr>
              <a:t>Where can we reach them ?</a:t>
            </a:r>
            <a:endParaRPr b="1" i="0" sz="1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472" name="Google Shape;472;p25"/>
          <p:cNvSpPr txBox="1"/>
          <p:nvPr/>
        </p:nvSpPr>
        <p:spPr>
          <a:xfrm>
            <a:off x="410700" y="3027650"/>
            <a:ext cx="2734200" cy="62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Marketplace/ API/ web platform /SDK/technical blogs /Youtube </a:t>
            </a:r>
            <a:endParaRPr b="0" i="0" sz="1100" u="none" cap="none" strike="noStrike">
              <a:solidFill>
                <a:srgbClr val="000000"/>
              </a:solidFill>
              <a:latin typeface="Fira Sans"/>
              <a:ea typeface="Fira Sans"/>
              <a:cs typeface="Fira Sans"/>
              <a:sym typeface="Fira Sans"/>
            </a:endParaRPr>
          </a:p>
        </p:txBody>
      </p:sp>
      <p:sp>
        <p:nvSpPr>
          <p:cNvPr id="473" name="Google Shape;473;p25"/>
          <p:cNvSpPr/>
          <p:nvPr/>
        </p:nvSpPr>
        <p:spPr>
          <a:xfrm>
            <a:off x="5247849" y="2414859"/>
            <a:ext cx="999355" cy="998478"/>
          </a:xfrm>
          <a:custGeom>
            <a:rect b="b" l="l" r="r" t="t"/>
            <a:pathLst>
              <a:path extrusionOk="0" h="4615" w="4619">
                <a:moveTo>
                  <a:pt x="2311" y="1"/>
                </a:moveTo>
                <a:cubicBezTo>
                  <a:pt x="1045" y="1"/>
                  <a:pt x="0" y="1041"/>
                  <a:pt x="0" y="2308"/>
                </a:cubicBezTo>
                <a:cubicBezTo>
                  <a:pt x="0" y="3575"/>
                  <a:pt x="1045" y="4614"/>
                  <a:pt x="2311" y="4614"/>
                </a:cubicBezTo>
                <a:cubicBezTo>
                  <a:pt x="3578" y="4614"/>
                  <a:pt x="4618" y="3575"/>
                  <a:pt x="4618" y="2308"/>
                </a:cubicBezTo>
                <a:cubicBezTo>
                  <a:pt x="4618" y="1041"/>
                  <a:pt x="3578" y="1"/>
                  <a:pt x="23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5"/>
          <p:cNvSpPr/>
          <p:nvPr/>
        </p:nvSpPr>
        <p:spPr>
          <a:xfrm>
            <a:off x="5334175" y="2504430"/>
            <a:ext cx="827567" cy="823447"/>
          </a:xfrm>
          <a:custGeom>
            <a:rect b="b" l="l" r="r" t="t"/>
            <a:pathLst>
              <a:path extrusionOk="0" h="3806" w="3825">
                <a:moveTo>
                  <a:pt x="1912" y="0"/>
                </a:moveTo>
                <a:cubicBezTo>
                  <a:pt x="873" y="0"/>
                  <a:pt x="1" y="854"/>
                  <a:pt x="1" y="1894"/>
                </a:cubicBezTo>
                <a:cubicBezTo>
                  <a:pt x="1" y="2952"/>
                  <a:pt x="873" y="3805"/>
                  <a:pt x="1912" y="3805"/>
                </a:cubicBezTo>
                <a:cubicBezTo>
                  <a:pt x="2970" y="3805"/>
                  <a:pt x="3824" y="2952"/>
                  <a:pt x="3824" y="1894"/>
                </a:cubicBezTo>
                <a:cubicBezTo>
                  <a:pt x="3824" y="854"/>
                  <a:pt x="2970" y="0"/>
                  <a:pt x="19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5"/>
          <p:cNvSpPr/>
          <p:nvPr/>
        </p:nvSpPr>
        <p:spPr>
          <a:xfrm>
            <a:off x="2910550" y="2414859"/>
            <a:ext cx="999355" cy="998478"/>
          </a:xfrm>
          <a:custGeom>
            <a:rect b="b" l="l" r="r" t="t"/>
            <a:pathLst>
              <a:path extrusionOk="0" h="4615" w="4619">
                <a:moveTo>
                  <a:pt x="2312" y="1"/>
                </a:moveTo>
                <a:cubicBezTo>
                  <a:pt x="1041" y="1"/>
                  <a:pt x="1" y="1041"/>
                  <a:pt x="1" y="2308"/>
                </a:cubicBezTo>
                <a:cubicBezTo>
                  <a:pt x="1" y="3575"/>
                  <a:pt x="1041" y="4614"/>
                  <a:pt x="2312" y="4614"/>
                </a:cubicBezTo>
                <a:cubicBezTo>
                  <a:pt x="3579" y="4614"/>
                  <a:pt x="4619" y="3575"/>
                  <a:pt x="4619" y="2308"/>
                </a:cubicBezTo>
                <a:cubicBezTo>
                  <a:pt x="4619" y="1041"/>
                  <a:pt x="3579" y="1"/>
                  <a:pt x="2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5"/>
          <p:cNvSpPr/>
          <p:nvPr/>
        </p:nvSpPr>
        <p:spPr>
          <a:xfrm>
            <a:off x="2997093" y="2504430"/>
            <a:ext cx="822375" cy="823447"/>
          </a:xfrm>
          <a:custGeom>
            <a:rect b="b" l="l" r="r" t="t"/>
            <a:pathLst>
              <a:path extrusionOk="0" h="3806" w="3801">
                <a:moveTo>
                  <a:pt x="1912" y="0"/>
                </a:moveTo>
                <a:cubicBezTo>
                  <a:pt x="849" y="0"/>
                  <a:pt x="0" y="854"/>
                  <a:pt x="0" y="1894"/>
                </a:cubicBezTo>
                <a:cubicBezTo>
                  <a:pt x="0" y="2952"/>
                  <a:pt x="849" y="3805"/>
                  <a:pt x="1912" y="3805"/>
                </a:cubicBezTo>
                <a:cubicBezTo>
                  <a:pt x="2952" y="3805"/>
                  <a:pt x="3801" y="2952"/>
                  <a:pt x="3801" y="1894"/>
                </a:cubicBezTo>
                <a:cubicBezTo>
                  <a:pt x="3801" y="854"/>
                  <a:pt x="2952" y="0"/>
                  <a:pt x="19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5"/>
          <p:cNvSpPr/>
          <p:nvPr/>
        </p:nvSpPr>
        <p:spPr>
          <a:xfrm>
            <a:off x="3484327" y="1395175"/>
            <a:ext cx="998274" cy="999344"/>
          </a:xfrm>
          <a:custGeom>
            <a:rect b="b" l="l" r="r" t="t"/>
            <a:pathLst>
              <a:path extrusionOk="0" h="4619" w="4614">
                <a:moveTo>
                  <a:pt x="2307" y="1"/>
                </a:moveTo>
                <a:cubicBezTo>
                  <a:pt x="1040" y="1"/>
                  <a:pt x="1" y="1040"/>
                  <a:pt x="1" y="2312"/>
                </a:cubicBezTo>
                <a:cubicBezTo>
                  <a:pt x="1" y="3579"/>
                  <a:pt x="1040" y="4619"/>
                  <a:pt x="2307" y="4619"/>
                </a:cubicBezTo>
                <a:cubicBezTo>
                  <a:pt x="3574" y="4619"/>
                  <a:pt x="4614" y="3579"/>
                  <a:pt x="4614" y="2312"/>
                </a:cubicBezTo>
                <a:cubicBezTo>
                  <a:pt x="4614" y="1040"/>
                  <a:pt x="3574" y="1"/>
                  <a:pt x="23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5"/>
          <p:cNvSpPr/>
          <p:nvPr/>
        </p:nvSpPr>
        <p:spPr>
          <a:xfrm>
            <a:off x="3512886" y="1483015"/>
            <a:ext cx="941371" cy="824529"/>
          </a:xfrm>
          <a:custGeom>
            <a:rect b="b" l="l" r="r" t="t"/>
            <a:pathLst>
              <a:path extrusionOk="0" h="3811" w="4351">
                <a:moveTo>
                  <a:pt x="2173" y="1"/>
                </a:moveTo>
                <a:cubicBezTo>
                  <a:pt x="1853" y="1"/>
                  <a:pt x="1529" y="83"/>
                  <a:pt x="1231" y="258"/>
                </a:cubicBezTo>
                <a:cubicBezTo>
                  <a:pt x="300" y="789"/>
                  <a:pt x="0" y="1942"/>
                  <a:pt x="527" y="2850"/>
                </a:cubicBezTo>
                <a:cubicBezTo>
                  <a:pt x="882" y="3469"/>
                  <a:pt x="1514" y="3810"/>
                  <a:pt x="2166" y="3810"/>
                </a:cubicBezTo>
                <a:cubicBezTo>
                  <a:pt x="2490" y="3810"/>
                  <a:pt x="2818" y="3726"/>
                  <a:pt x="3120" y="3550"/>
                </a:cubicBezTo>
                <a:cubicBezTo>
                  <a:pt x="4028" y="3018"/>
                  <a:pt x="4350" y="1865"/>
                  <a:pt x="3819" y="957"/>
                </a:cubicBezTo>
                <a:cubicBezTo>
                  <a:pt x="3465" y="347"/>
                  <a:pt x="2828" y="1"/>
                  <a:pt x="21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5"/>
          <p:cNvSpPr/>
          <p:nvPr/>
        </p:nvSpPr>
        <p:spPr>
          <a:xfrm>
            <a:off x="4654383" y="1395175"/>
            <a:ext cx="995461" cy="999344"/>
          </a:xfrm>
          <a:custGeom>
            <a:rect b="b" l="l" r="r" t="t"/>
            <a:pathLst>
              <a:path extrusionOk="0" h="4619" w="4601">
                <a:moveTo>
                  <a:pt x="2289" y="1"/>
                </a:moveTo>
                <a:cubicBezTo>
                  <a:pt x="1022" y="1"/>
                  <a:pt x="1" y="1040"/>
                  <a:pt x="1" y="2312"/>
                </a:cubicBezTo>
                <a:cubicBezTo>
                  <a:pt x="1" y="3579"/>
                  <a:pt x="1022" y="4619"/>
                  <a:pt x="2289" y="4619"/>
                </a:cubicBezTo>
                <a:cubicBezTo>
                  <a:pt x="3579" y="4619"/>
                  <a:pt x="4600" y="3579"/>
                  <a:pt x="4600" y="2312"/>
                </a:cubicBezTo>
                <a:cubicBezTo>
                  <a:pt x="4600" y="1040"/>
                  <a:pt x="3579" y="1"/>
                  <a:pt x="2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5"/>
          <p:cNvSpPr/>
          <p:nvPr/>
        </p:nvSpPr>
        <p:spPr>
          <a:xfrm>
            <a:off x="4682942" y="1483015"/>
            <a:ext cx="938342" cy="824529"/>
          </a:xfrm>
          <a:custGeom>
            <a:rect b="b" l="l" r="r" t="t"/>
            <a:pathLst>
              <a:path extrusionOk="0" h="3811" w="4337">
                <a:moveTo>
                  <a:pt x="2177" y="1"/>
                </a:moveTo>
                <a:cubicBezTo>
                  <a:pt x="1516" y="1"/>
                  <a:pt x="870" y="347"/>
                  <a:pt x="513" y="957"/>
                </a:cubicBezTo>
                <a:cubicBezTo>
                  <a:pt x="0" y="1865"/>
                  <a:pt x="305" y="3018"/>
                  <a:pt x="1213" y="3550"/>
                </a:cubicBezTo>
                <a:cubicBezTo>
                  <a:pt x="1514" y="3726"/>
                  <a:pt x="1845" y="3810"/>
                  <a:pt x="2171" y="3810"/>
                </a:cubicBezTo>
                <a:cubicBezTo>
                  <a:pt x="2828" y="3810"/>
                  <a:pt x="3469" y="3469"/>
                  <a:pt x="3824" y="2850"/>
                </a:cubicBezTo>
                <a:cubicBezTo>
                  <a:pt x="4337" y="1942"/>
                  <a:pt x="4032" y="789"/>
                  <a:pt x="3124" y="258"/>
                </a:cubicBezTo>
                <a:cubicBezTo>
                  <a:pt x="2826" y="83"/>
                  <a:pt x="2500" y="1"/>
                  <a:pt x="21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5"/>
          <p:cNvSpPr/>
          <p:nvPr/>
        </p:nvSpPr>
        <p:spPr>
          <a:xfrm>
            <a:off x="4674937" y="3433678"/>
            <a:ext cx="999355" cy="999344"/>
          </a:xfrm>
          <a:custGeom>
            <a:rect b="b" l="l" r="r" t="t"/>
            <a:pathLst>
              <a:path extrusionOk="0" h="4619" w="4619">
                <a:moveTo>
                  <a:pt x="2308" y="1"/>
                </a:moveTo>
                <a:cubicBezTo>
                  <a:pt x="1041" y="1"/>
                  <a:pt x="1" y="1041"/>
                  <a:pt x="1" y="2312"/>
                </a:cubicBezTo>
                <a:cubicBezTo>
                  <a:pt x="1" y="3579"/>
                  <a:pt x="1041" y="4619"/>
                  <a:pt x="2308" y="4619"/>
                </a:cubicBezTo>
                <a:cubicBezTo>
                  <a:pt x="3579" y="4619"/>
                  <a:pt x="4619" y="3579"/>
                  <a:pt x="4619" y="2312"/>
                </a:cubicBezTo>
                <a:cubicBezTo>
                  <a:pt x="4619" y="1041"/>
                  <a:pt x="3579" y="1"/>
                  <a:pt x="23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5"/>
          <p:cNvSpPr/>
          <p:nvPr/>
        </p:nvSpPr>
        <p:spPr>
          <a:xfrm>
            <a:off x="4703496" y="3521518"/>
            <a:ext cx="942453" cy="823663"/>
          </a:xfrm>
          <a:custGeom>
            <a:rect b="b" l="l" r="r" t="t"/>
            <a:pathLst>
              <a:path extrusionOk="0" h="3807" w="4356">
                <a:moveTo>
                  <a:pt x="2173" y="1"/>
                </a:moveTo>
                <a:cubicBezTo>
                  <a:pt x="1853" y="1"/>
                  <a:pt x="1529" y="83"/>
                  <a:pt x="1231" y="258"/>
                </a:cubicBezTo>
                <a:cubicBezTo>
                  <a:pt x="323" y="789"/>
                  <a:pt x="1" y="1942"/>
                  <a:pt x="532" y="2850"/>
                </a:cubicBezTo>
                <a:cubicBezTo>
                  <a:pt x="889" y="3461"/>
                  <a:pt x="1527" y="3806"/>
                  <a:pt x="2182" y="3806"/>
                </a:cubicBezTo>
                <a:cubicBezTo>
                  <a:pt x="2502" y="3806"/>
                  <a:pt x="2827" y="3724"/>
                  <a:pt x="3125" y="3550"/>
                </a:cubicBezTo>
                <a:cubicBezTo>
                  <a:pt x="4033" y="3018"/>
                  <a:pt x="4355" y="1865"/>
                  <a:pt x="3824" y="957"/>
                </a:cubicBezTo>
                <a:cubicBezTo>
                  <a:pt x="3467" y="347"/>
                  <a:pt x="2829" y="1"/>
                  <a:pt x="21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5"/>
          <p:cNvSpPr/>
          <p:nvPr/>
        </p:nvSpPr>
        <p:spPr>
          <a:xfrm>
            <a:off x="3508992" y="3433678"/>
            <a:ext cx="994379" cy="999344"/>
          </a:xfrm>
          <a:custGeom>
            <a:rect b="b" l="l" r="r" t="t"/>
            <a:pathLst>
              <a:path extrusionOk="0" h="4619" w="4596">
                <a:moveTo>
                  <a:pt x="2289" y="1"/>
                </a:moveTo>
                <a:cubicBezTo>
                  <a:pt x="1022" y="1"/>
                  <a:pt x="0" y="1041"/>
                  <a:pt x="0" y="2312"/>
                </a:cubicBezTo>
                <a:cubicBezTo>
                  <a:pt x="0" y="3579"/>
                  <a:pt x="1022" y="4619"/>
                  <a:pt x="2289" y="4619"/>
                </a:cubicBezTo>
                <a:cubicBezTo>
                  <a:pt x="3574" y="4619"/>
                  <a:pt x="4595" y="3579"/>
                  <a:pt x="4595" y="2312"/>
                </a:cubicBezTo>
                <a:cubicBezTo>
                  <a:pt x="4595" y="1041"/>
                  <a:pt x="3574" y="1"/>
                  <a:pt x="228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5"/>
          <p:cNvSpPr/>
          <p:nvPr/>
        </p:nvSpPr>
        <p:spPr>
          <a:xfrm>
            <a:off x="3537335" y="3521518"/>
            <a:ext cx="937477" cy="823663"/>
          </a:xfrm>
          <a:custGeom>
            <a:rect b="b" l="l" r="r" t="t"/>
            <a:pathLst>
              <a:path extrusionOk="0" h="3807" w="4333">
                <a:moveTo>
                  <a:pt x="2173" y="1"/>
                </a:moveTo>
                <a:cubicBezTo>
                  <a:pt x="1512" y="1"/>
                  <a:pt x="866" y="347"/>
                  <a:pt x="509" y="957"/>
                </a:cubicBezTo>
                <a:cubicBezTo>
                  <a:pt x="1" y="1865"/>
                  <a:pt x="300" y="3018"/>
                  <a:pt x="1209" y="3550"/>
                </a:cubicBezTo>
                <a:cubicBezTo>
                  <a:pt x="1507" y="3724"/>
                  <a:pt x="1833" y="3806"/>
                  <a:pt x="2156" y="3806"/>
                </a:cubicBezTo>
                <a:cubicBezTo>
                  <a:pt x="2818" y="3806"/>
                  <a:pt x="3466" y="3461"/>
                  <a:pt x="3820" y="2850"/>
                </a:cubicBezTo>
                <a:cubicBezTo>
                  <a:pt x="4333" y="1942"/>
                  <a:pt x="4028" y="789"/>
                  <a:pt x="3120" y="258"/>
                </a:cubicBezTo>
                <a:cubicBezTo>
                  <a:pt x="2822" y="83"/>
                  <a:pt x="2496" y="1"/>
                  <a:pt x="21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5"/>
          <p:cNvSpPr/>
          <p:nvPr/>
        </p:nvSpPr>
        <p:spPr>
          <a:xfrm>
            <a:off x="3779400" y="1685363"/>
            <a:ext cx="408300" cy="408300"/>
          </a:xfrm>
          <a:prstGeom prst="ellipse">
            <a:avLst/>
          </a:prstGeom>
          <a:solidFill>
            <a:schemeClr val="dk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01</a:t>
            </a:r>
            <a:endParaRPr b="0" i="0" sz="1400" u="none" cap="none" strike="noStrike">
              <a:solidFill>
                <a:srgbClr val="FFFFFF"/>
              </a:solidFill>
              <a:latin typeface="Arial"/>
              <a:ea typeface="Arial"/>
              <a:cs typeface="Arial"/>
              <a:sym typeface="Arial"/>
            </a:endParaRPr>
          </a:p>
        </p:txBody>
      </p:sp>
      <p:sp>
        <p:nvSpPr>
          <p:cNvPr id="486" name="Google Shape;486;p25"/>
          <p:cNvSpPr/>
          <p:nvPr/>
        </p:nvSpPr>
        <p:spPr>
          <a:xfrm>
            <a:off x="4947963" y="1685363"/>
            <a:ext cx="408300" cy="408300"/>
          </a:xfrm>
          <a:prstGeom prst="ellipse">
            <a:avLst/>
          </a:prstGeom>
          <a:solidFill>
            <a:schemeClr val="accent3"/>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02</a:t>
            </a:r>
            <a:endParaRPr b="0" i="0" sz="1400" u="none" cap="none" strike="noStrike">
              <a:solidFill>
                <a:srgbClr val="FFFFFF"/>
              </a:solidFill>
              <a:latin typeface="Arial"/>
              <a:ea typeface="Arial"/>
              <a:cs typeface="Arial"/>
              <a:sym typeface="Arial"/>
            </a:endParaRPr>
          </a:p>
        </p:txBody>
      </p:sp>
      <p:sp>
        <p:nvSpPr>
          <p:cNvPr id="487" name="Google Shape;487;p25"/>
          <p:cNvSpPr/>
          <p:nvPr/>
        </p:nvSpPr>
        <p:spPr>
          <a:xfrm>
            <a:off x="5543363" y="2709938"/>
            <a:ext cx="408300" cy="408300"/>
          </a:xfrm>
          <a:prstGeom prst="ellipse">
            <a:avLst/>
          </a:prstGeom>
          <a:solidFill>
            <a:schemeClr val="accent5"/>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03</a:t>
            </a:r>
            <a:endParaRPr b="0" i="0" sz="1400" u="none" cap="none" strike="noStrike">
              <a:solidFill>
                <a:srgbClr val="FFFFFF"/>
              </a:solidFill>
              <a:latin typeface="Arial"/>
              <a:ea typeface="Arial"/>
              <a:cs typeface="Arial"/>
              <a:sym typeface="Arial"/>
            </a:endParaRPr>
          </a:p>
        </p:txBody>
      </p:sp>
      <p:sp>
        <p:nvSpPr>
          <p:cNvPr id="488" name="Google Shape;488;p25"/>
          <p:cNvSpPr/>
          <p:nvPr/>
        </p:nvSpPr>
        <p:spPr>
          <a:xfrm>
            <a:off x="3206063" y="2709938"/>
            <a:ext cx="408300" cy="408300"/>
          </a:xfrm>
          <a:prstGeom prst="ellipse">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06</a:t>
            </a:r>
            <a:endParaRPr b="0" i="0" sz="1400" u="none" cap="none" strike="noStrike">
              <a:solidFill>
                <a:srgbClr val="FFFFFF"/>
              </a:solidFill>
              <a:latin typeface="Arial"/>
              <a:ea typeface="Arial"/>
              <a:cs typeface="Arial"/>
              <a:sym typeface="Arial"/>
            </a:endParaRPr>
          </a:p>
        </p:txBody>
      </p:sp>
      <p:sp>
        <p:nvSpPr>
          <p:cNvPr id="489" name="Google Shape;489;p25"/>
          <p:cNvSpPr/>
          <p:nvPr/>
        </p:nvSpPr>
        <p:spPr>
          <a:xfrm>
            <a:off x="4970463" y="3734513"/>
            <a:ext cx="408300" cy="408300"/>
          </a:xfrm>
          <a:prstGeom prst="ellipse">
            <a:avLst/>
          </a:prstGeom>
          <a:solidFill>
            <a:schemeClr val="dk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04</a:t>
            </a:r>
            <a:endParaRPr b="0" i="0" sz="1400" u="none" cap="none" strike="noStrike">
              <a:solidFill>
                <a:srgbClr val="FFFFFF"/>
              </a:solidFill>
              <a:latin typeface="Arial"/>
              <a:ea typeface="Arial"/>
              <a:cs typeface="Arial"/>
              <a:sym typeface="Arial"/>
            </a:endParaRPr>
          </a:p>
        </p:txBody>
      </p:sp>
      <p:sp>
        <p:nvSpPr>
          <p:cNvPr id="490" name="Google Shape;490;p25"/>
          <p:cNvSpPr/>
          <p:nvPr/>
        </p:nvSpPr>
        <p:spPr>
          <a:xfrm>
            <a:off x="3802038" y="3734513"/>
            <a:ext cx="408300" cy="408300"/>
          </a:xfrm>
          <a:prstGeom prst="ellipse">
            <a:avLst/>
          </a:prstGeom>
          <a:solidFill>
            <a:schemeClr val="accent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05</a:t>
            </a:r>
            <a:endParaRPr b="0" i="0" sz="1400" u="none" cap="none" strike="noStrike">
              <a:solidFill>
                <a:srgbClr val="FFFFFF"/>
              </a:solidFill>
              <a:latin typeface="Arial"/>
              <a:ea typeface="Arial"/>
              <a:cs typeface="Arial"/>
              <a:sym typeface="Arial"/>
            </a:endParaRPr>
          </a:p>
        </p:txBody>
      </p:sp>
      <p:sp>
        <p:nvSpPr>
          <p:cNvPr id="491" name="Google Shape;491;p25"/>
          <p:cNvSpPr txBox="1"/>
          <p:nvPr/>
        </p:nvSpPr>
        <p:spPr>
          <a:xfrm>
            <a:off x="4299200" y="2575550"/>
            <a:ext cx="1095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Lato"/>
                <a:ea typeface="Lato"/>
                <a:cs typeface="Lato"/>
                <a:sym typeface="Lato"/>
              </a:rPr>
              <a:t>GTM Plan</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6"/>
          <p:cNvSpPr/>
          <p:nvPr/>
        </p:nvSpPr>
        <p:spPr>
          <a:xfrm>
            <a:off x="167250" y="1355200"/>
            <a:ext cx="46776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6"/>
          <p:cNvSpPr/>
          <p:nvPr/>
        </p:nvSpPr>
        <p:spPr>
          <a:xfrm>
            <a:off x="167250" y="1785332"/>
            <a:ext cx="46128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The product will be Extracting relevant information from unstructured data using advanced OCR, machine learning image processing, and Deep Learning. It will be fast, accurate, simple to use, </a:t>
            </a:r>
            <a:endParaRPr b="0" i="0" sz="1100" u="none" cap="none" strike="noStrike">
              <a:solidFill>
                <a:srgbClr val="000000"/>
              </a:solidFill>
              <a:latin typeface="Lato"/>
              <a:ea typeface="Lato"/>
              <a:cs typeface="Lato"/>
              <a:sym typeface="Lato"/>
            </a:endParaRPr>
          </a:p>
        </p:txBody>
      </p:sp>
      <p:sp>
        <p:nvSpPr>
          <p:cNvPr id="498" name="Google Shape;498;p26"/>
          <p:cNvSpPr txBox="1"/>
          <p:nvPr/>
        </p:nvSpPr>
        <p:spPr>
          <a:xfrm>
            <a:off x="167250" y="1491098"/>
            <a:ext cx="46128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5"/>
                </a:solidFill>
                <a:latin typeface="Fira Sans Extra Condensed Medium"/>
                <a:ea typeface="Fira Sans Extra Condensed Medium"/>
                <a:cs typeface="Fira Sans Extra Condensed Medium"/>
                <a:sym typeface="Fira Sans Extra Condensed Medium"/>
              </a:rPr>
              <a:t>1-  </a:t>
            </a:r>
            <a:r>
              <a:rPr b="1" i="0" lang="en" sz="1700" u="none" cap="none" strike="noStrike">
                <a:solidFill>
                  <a:schemeClr val="accent5"/>
                </a:solidFill>
                <a:latin typeface="Fira Sans Extra Condensed"/>
                <a:ea typeface="Fira Sans Extra Condensed"/>
                <a:cs typeface="Fira Sans Extra Condensed"/>
                <a:sym typeface="Fira Sans Extra Condensed"/>
              </a:rPr>
              <a:t>Product (or Offering)</a:t>
            </a:r>
            <a:r>
              <a:rPr b="0" i="0" lang="en" sz="1500" u="none" cap="none" strike="noStrike">
                <a:solidFill>
                  <a:schemeClr val="accent5"/>
                </a:solidFill>
                <a:latin typeface="Fira Sans Extra Condensed Medium"/>
                <a:ea typeface="Fira Sans Extra Condensed Medium"/>
                <a:cs typeface="Fira Sans Extra Condensed Medium"/>
                <a:sym typeface="Fira Sans Extra Condensed Medium"/>
              </a:rPr>
              <a:t>: What product are you selling? And what unique value do you offer </a:t>
            </a:r>
            <a:endParaRPr b="0" i="0" sz="15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sp>
        <p:nvSpPr>
          <p:cNvPr id="499" name="Google Shape;499;p26"/>
          <p:cNvSpPr txBox="1"/>
          <p:nvPr/>
        </p:nvSpPr>
        <p:spPr>
          <a:xfrm>
            <a:off x="6503650" y="2997750"/>
            <a:ext cx="147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Marketing Strategy</a:t>
            </a:r>
            <a:endParaRPr b="1" i="0" sz="1400" u="none" cap="none" strike="noStrike">
              <a:solidFill>
                <a:schemeClr val="lt1"/>
              </a:solidFill>
              <a:latin typeface="Lato"/>
              <a:ea typeface="Lato"/>
              <a:cs typeface="Lato"/>
              <a:sym typeface="Lato"/>
            </a:endParaRPr>
          </a:p>
        </p:txBody>
      </p:sp>
      <p:sp>
        <p:nvSpPr>
          <p:cNvPr id="500" name="Google Shape;500;p26"/>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Go-To-Market Strategy</a:t>
            </a:r>
            <a:endParaRPr/>
          </a:p>
          <a:p>
            <a:pPr indent="0" lvl="0" marL="0" rtl="0" algn="l">
              <a:lnSpc>
                <a:spcPct val="100000"/>
              </a:lnSpc>
              <a:spcBef>
                <a:spcPts val="0"/>
              </a:spcBef>
              <a:spcAft>
                <a:spcPts val="0"/>
              </a:spcAft>
              <a:buSzPct val="111111"/>
              <a:buNone/>
            </a:pPr>
            <a:r>
              <a:t/>
            </a:r>
            <a:endParaRPr/>
          </a:p>
        </p:txBody>
      </p:sp>
      <p:sp>
        <p:nvSpPr>
          <p:cNvPr id="501" name="Google Shape;501;p26"/>
          <p:cNvSpPr/>
          <p:nvPr/>
        </p:nvSpPr>
        <p:spPr>
          <a:xfrm>
            <a:off x="167250" y="2598625"/>
            <a:ext cx="46776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6"/>
          <p:cNvSpPr/>
          <p:nvPr/>
        </p:nvSpPr>
        <p:spPr>
          <a:xfrm>
            <a:off x="167250" y="2952557"/>
            <a:ext cx="46128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Banking Industry - Accounting and Taxation Supply Chain Management -Legal Service Providers - Financial Services -Healthcare and Life Science -Public Sector  - Students</a:t>
            </a:r>
            <a:endParaRPr b="0" i="0" sz="1100" u="none" cap="none" strike="noStrike">
              <a:solidFill>
                <a:srgbClr val="000000"/>
              </a:solidFill>
              <a:latin typeface="Fira Sans"/>
              <a:ea typeface="Fira Sans"/>
              <a:cs typeface="Fira Sans"/>
              <a:sym typeface="Fira Sans"/>
            </a:endParaRPr>
          </a:p>
        </p:txBody>
      </p:sp>
      <p:sp>
        <p:nvSpPr>
          <p:cNvPr id="503" name="Google Shape;503;p26"/>
          <p:cNvSpPr txBox="1"/>
          <p:nvPr/>
        </p:nvSpPr>
        <p:spPr>
          <a:xfrm>
            <a:off x="167250" y="2628475"/>
            <a:ext cx="47343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2- </a:t>
            </a:r>
            <a:r>
              <a:rPr b="1" i="0" lang="en" sz="1700" u="none" cap="none" strike="noStrike">
                <a:solidFill>
                  <a:schemeClr val="accent3"/>
                </a:solidFill>
                <a:latin typeface="Fira Sans Extra Condensed"/>
                <a:ea typeface="Fira Sans Extra Condensed"/>
                <a:cs typeface="Fira Sans Extra Condensed"/>
                <a:sym typeface="Fira Sans Extra Condensed"/>
              </a:rPr>
              <a:t>Customers </a:t>
            </a: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a:t>
            </a: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 Who are you selling to? Who is your target customer?  </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04" name="Google Shape;504;p26"/>
          <p:cNvGrpSpPr/>
          <p:nvPr/>
        </p:nvGrpSpPr>
        <p:grpSpPr>
          <a:xfrm>
            <a:off x="4844936" y="1015647"/>
            <a:ext cx="4213063" cy="3697609"/>
            <a:chOff x="2514331" y="725626"/>
            <a:chExt cx="4213063" cy="3880374"/>
          </a:xfrm>
        </p:grpSpPr>
        <p:sp>
          <p:nvSpPr>
            <p:cNvPr id="505" name="Google Shape;505;p26"/>
            <p:cNvSpPr/>
            <p:nvPr/>
          </p:nvSpPr>
          <p:spPr>
            <a:xfrm>
              <a:off x="2957350" y="1380400"/>
              <a:ext cx="3225600" cy="3225600"/>
            </a:xfrm>
            <a:prstGeom prst="ellipse">
              <a:avLst/>
            </a:prstGeom>
            <a:solidFill>
              <a:schemeClr val="accent1"/>
            </a:solid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6"/>
            <p:cNvSpPr/>
            <p:nvPr/>
          </p:nvSpPr>
          <p:spPr>
            <a:xfrm>
              <a:off x="4242078" y="1836905"/>
              <a:ext cx="922929" cy="1082540"/>
            </a:xfrm>
            <a:custGeom>
              <a:rect b="b" l="l" r="r" t="t"/>
              <a:pathLst>
                <a:path extrusionOk="0" h="13619" w="11611">
                  <a:moveTo>
                    <a:pt x="4162" y="1"/>
                  </a:moveTo>
                  <a:cubicBezTo>
                    <a:pt x="3850" y="1"/>
                    <a:pt x="3537" y="163"/>
                    <a:pt x="3387" y="413"/>
                  </a:cubicBezTo>
                  <a:lnTo>
                    <a:pt x="263" y="5937"/>
                  </a:lnTo>
                  <a:cubicBezTo>
                    <a:pt x="1" y="6349"/>
                    <a:pt x="151" y="6924"/>
                    <a:pt x="625" y="7187"/>
                  </a:cubicBezTo>
                  <a:cubicBezTo>
                    <a:pt x="748" y="7250"/>
                    <a:pt x="886" y="7280"/>
                    <a:pt x="1024" y="7280"/>
                  </a:cubicBezTo>
                  <a:cubicBezTo>
                    <a:pt x="1348" y="7280"/>
                    <a:pt x="1676" y="7114"/>
                    <a:pt x="1825" y="6824"/>
                  </a:cubicBezTo>
                  <a:lnTo>
                    <a:pt x="4162" y="2713"/>
                  </a:lnTo>
                  <a:lnTo>
                    <a:pt x="8273" y="9786"/>
                  </a:lnTo>
                  <a:lnTo>
                    <a:pt x="7086" y="10523"/>
                  </a:lnTo>
                  <a:cubicBezTo>
                    <a:pt x="6711" y="10723"/>
                    <a:pt x="6711" y="11198"/>
                    <a:pt x="7086" y="11348"/>
                  </a:cubicBezTo>
                  <a:lnTo>
                    <a:pt x="10885" y="13535"/>
                  </a:lnTo>
                  <a:cubicBezTo>
                    <a:pt x="10969" y="13592"/>
                    <a:pt x="11061" y="13618"/>
                    <a:pt x="11149" y="13618"/>
                  </a:cubicBezTo>
                  <a:cubicBezTo>
                    <a:pt x="11390" y="13618"/>
                    <a:pt x="11610" y="13424"/>
                    <a:pt x="11610" y="13122"/>
                  </a:cubicBezTo>
                  <a:lnTo>
                    <a:pt x="11610" y="8749"/>
                  </a:lnTo>
                  <a:cubicBezTo>
                    <a:pt x="11610" y="8476"/>
                    <a:pt x="11377" y="8260"/>
                    <a:pt x="11128" y="8260"/>
                  </a:cubicBezTo>
                  <a:cubicBezTo>
                    <a:pt x="11046" y="8260"/>
                    <a:pt x="10963" y="8284"/>
                    <a:pt x="10885" y="8336"/>
                  </a:cubicBezTo>
                  <a:lnTo>
                    <a:pt x="9836" y="8911"/>
                  </a:lnTo>
                  <a:lnTo>
                    <a:pt x="4949" y="413"/>
                  </a:lnTo>
                  <a:cubicBezTo>
                    <a:pt x="4787" y="163"/>
                    <a:pt x="4474" y="1"/>
                    <a:pt x="41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4395090" y="3145666"/>
              <a:ext cx="1262579" cy="721985"/>
            </a:xfrm>
            <a:custGeom>
              <a:rect b="b" l="l" r="r" t="t"/>
              <a:pathLst>
                <a:path extrusionOk="0" h="9083" w="15884">
                  <a:moveTo>
                    <a:pt x="11724" y="1"/>
                  </a:moveTo>
                  <a:cubicBezTo>
                    <a:pt x="11584" y="1"/>
                    <a:pt x="11439" y="31"/>
                    <a:pt x="11297" y="94"/>
                  </a:cubicBezTo>
                  <a:cubicBezTo>
                    <a:pt x="10885" y="356"/>
                    <a:pt x="10722" y="931"/>
                    <a:pt x="10985" y="1344"/>
                  </a:cubicBezTo>
                  <a:lnTo>
                    <a:pt x="13384" y="5505"/>
                  </a:lnTo>
                  <a:lnTo>
                    <a:pt x="4899" y="5505"/>
                  </a:lnTo>
                  <a:lnTo>
                    <a:pt x="4899" y="4205"/>
                  </a:lnTo>
                  <a:cubicBezTo>
                    <a:pt x="4899" y="3904"/>
                    <a:pt x="4672" y="3709"/>
                    <a:pt x="4428" y="3709"/>
                  </a:cubicBezTo>
                  <a:cubicBezTo>
                    <a:pt x="4338" y="3709"/>
                    <a:pt x="4246" y="3736"/>
                    <a:pt x="4162" y="3793"/>
                  </a:cubicBezTo>
                  <a:lnTo>
                    <a:pt x="363" y="5980"/>
                  </a:lnTo>
                  <a:cubicBezTo>
                    <a:pt x="0" y="6130"/>
                    <a:pt x="0" y="6655"/>
                    <a:pt x="363" y="6817"/>
                  </a:cubicBezTo>
                  <a:lnTo>
                    <a:pt x="4162" y="9004"/>
                  </a:lnTo>
                  <a:cubicBezTo>
                    <a:pt x="4244" y="9057"/>
                    <a:pt x="4335" y="9082"/>
                    <a:pt x="4424" y="9082"/>
                  </a:cubicBezTo>
                  <a:cubicBezTo>
                    <a:pt x="4670" y="9082"/>
                    <a:pt x="4899" y="8891"/>
                    <a:pt x="4899" y="8579"/>
                  </a:cubicBezTo>
                  <a:lnTo>
                    <a:pt x="4899" y="7280"/>
                  </a:lnTo>
                  <a:lnTo>
                    <a:pt x="14946" y="7280"/>
                  </a:lnTo>
                  <a:cubicBezTo>
                    <a:pt x="15259" y="7280"/>
                    <a:pt x="15571" y="7130"/>
                    <a:pt x="15721" y="6867"/>
                  </a:cubicBezTo>
                  <a:cubicBezTo>
                    <a:pt x="15883" y="6555"/>
                    <a:pt x="15883" y="6242"/>
                    <a:pt x="15721" y="5930"/>
                  </a:cubicBezTo>
                  <a:lnTo>
                    <a:pt x="12547" y="456"/>
                  </a:lnTo>
                  <a:cubicBezTo>
                    <a:pt x="12363" y="167"/>
                    <a:pt x="12055" y="1"/>
                    <a:pt x="1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3493151" y="2621605"/>
              <a:ext cx="682480" cy="1102730"/>
            </a:xfrm>
            <a:custGeom>
              <a:rect b="b" l="l" r="r" t="t"/>
              <a:pathLst>
                <a:path extrusionOk="0" h="13873" w="8586">
                  <a:moveTo>
                    <a:pt x="8104" y="0"/>
                  </a:moveTo>
                  <a:cubicBezTo>
                    <a:pt x="8022" y="0"/>
                    <a:pt x="7938" y="24"/>
                    <a:pt x="7861" y="76"/>
                  </a:cubicBezTo>
                  <a:lnTo>
                    <a:pt x="4062" y="2263"/>
                  </a:lnTo>
                  <a:cubicBezTo>
                    <a:pt x="3699" y="2476"/>
                    <a:pt x="3699" y="2938"/>
                    <a:pt x="4062" y="3100"/>
                  </a:cubicBezTo>
                  <a:lnTo>
                    <a:pt x="5199" y="3775"/>
                  </a:lnTo>
                  <a:lnTo>
                    <a:pt x="3324" y="7049"/>
                  </a:lnTo>
                  <a:lnTo>
                    <a:pt x="150" y="12523"/>
                  </a:lnTo>
                  <a:cubicBezTo>
                    <a:pt x="0" y="12835"/>
                    <a:pt x="0" y="13148"/>
                    <a:pt x="150" y="13460"/>
                  </a:cubicBezTo>
                  <a:cubicBezTo>
                    <a:pt x="313" y="13723"/>
                    <a:pt x="575" y="13873"/>
                    <a:pt x="937" y="13873"/>
                  </a:cubicBezTo>
                  <a:lnTo>
                    <a:pt x="7236" y="13873"/>
                  </a:lnTo>
                  <a:cubicBezTo>
                    <a:pt x="7761" y="13873"/>
                    <a:pt x="8173" y="13510"/>
                    <a:pt x="8173" y="12985"/>
                  </a:cubicBezTo>
                  <a:cubicBezTo>
                    <a:pt x="8173" y="12473"/>
                    <a:pt x="7761" y="12098"/>
                    <a:pt x="7236" y="12098"/>
                  </a:cubicBezTo>
                  <a:lnTo>
                    <a:pt x="2499" y="12098"/>
                  </a:lnTo>
                  <a:lnTo>
                    <a:pt x="4836" y="7937"/>
                  </a:lnTo>
                  <a:lnTo>
                    <a:pt x="6761" y="4713"/>
                  </a:lnTo>
                  <a:lnTo>
                    <a:pt x="7861" y="5337"/>
                  </a:lnTo>
                  <a:cubicBezTo>
                    <a:pt x="7930" y="5371"/>
                    <a:pt x="8005" y="5387"/>
                    <a:pt x="8079" y="5387"/>
                  </a:cubicBezTo>
                  <a:cubicBezTo>
                    <a:pt x="8336" y="5387"/>
                    <a:pt x="8585" y="5193"/>
                    <a:pt x="8585" y="4863"/>
                  </a:cubicBezTo>
                  <a:lnTo>
                    <a:pt x="8585" y="489"/>
                  </a:lnTo>
                  <a:cubicBezTo>
                    <a:pt x="8585" y="216"/>
                    <a:pt x="8352" y="0"/>
                    <a:pt x="81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5730695" y="3553872"/>
              <a:ext cx="996699" cy="976012"/>
            </a:xfrm>
            <a:custGeom>
              <a:rect b="b" l="l" r="r" t="t"/>
              <a:pathLst>
                <a:path extrusionOk="0" h="2601" w="2614">
                  <a:moveTo>
                    <a:pt x="1307" y="0"/>
                  </a:moveTo>
                  <a:cubicBezTo>
                    <a:pt x="585" y="0"/>
                    <a:pt x="1" y="572"/>
                    <a:pt x="1" y="1294"/>
                  </a:cubicBezTo>
                  <a:cubicBezTo>
                    <a:pt x="1" y="2015"/>
                    <a:pt x="585" y="2600"/>
                    <a:pt x="1307" y="2600"/>
                  </a:cubicBezTo>
                  <a:cubicBezTo>
                    <a:pt x="2025" y="2600"/>
                    <a:pt x="2613" y="2015"/>
                    <a:pt x="2613" y="1294"/>
                  </a:cubicBezTo>
                  <a:cubicBezTo>
                    <a:pt x="2613" y="572"/>
                    <a:pt x="2025" y="0"/>
                    <a:pt x="13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Lato"/>
                  <a:ea typeface="Lato"/>
                  <a:cs typeface="Lato"/>
                  <a:sym typeface="Lato"/>
                </a:rPr>
                <a:t>Customers</a:t>
              </a:r>
              <a:endParaRPr b="1" i="0" sz="1200" u="none" cap="none" strike="noStrike">
                <a:solidFill>
                  <a:schemeClr val="lt1"/>
                </a:solidFill>
                <a:latin typeface="Lato"/>
                <a:ea typeface="Lato"/>
                <a:cs typeface="Lato"/>
                <a:sym typeface="Lato"/>
              </a:endParaRPr>
            </a:p>
          </p:txBody>
        </p:sp>
        <p:sp>
          <p:nvSpPr>
            <p:cNvPr id="510" name="Google Shape;510;p26"/>
            <p:cNvSpPr/>
            <p:nvPr/>
          </p:nvSpPr>
          <p:spPr>
            <a:xfrm>
              <a:off x="2514331" y="3553876"/>
              <a:ext cx="996696" cy="976008"/>
            </a:xfrm>
            <a:custGeom>
              <a:rect b="b" l="l" r="r" t="t"/>
              <a:pathLst>
                <a:path extrusionOk="0" h="2613" w="2613">
                  <a:moveTo>
                    <a:pt x="1307" y="0"/>
                  </a:moveTo>
                  <a:cubicBezTo>
                    <a:pt x="585" y="0"/>
                    <a:pt x="0" y="588"/>
                    <a:pt x="0" y="1306"/>
                  </a:cubicBezTo>
                  <a:cubicBezTo>
                    <a:pt x="0" y="2028"/>
                    <a:pt x="585" y="2613"/>
                    <a:pt x="1307" y="2613"/>
                  </a:cubicBezTo>
                  <a:cubicBezTo>
                    <a:pt x="2028" y="2613"/>
                    <a:pt x="2613" y="2028"/>
                    <a:pt x="2613" y="1306"/>
                  </a:cubicBezTo>
                  <a:cubicBezTo>
                    <a:pt x="2613" y="588"/>
                    <a:pt x="2028" y="0"/>
                    <a:pt x="13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Market</a:t>
              </a:r>
              <a:endParaRPr b="1" i="0" sz="1400" u="none" cap="none" strike="noStrike">
                <a:solidFill>
                  <a:schemeClr val="lt1"/>
                </a:solidFill>
                <a:latin typeface="Lato"/>
                <a:ea typeface="Lato"/>
                <a:cs typeface="Lato"/>
                <a:sym typeface="Lato"/>
              </a:endParaRPr>
            </a:p>
          </p:txBody>
        </p:sp>
        <p:sp>
          <p:nvSpPr>
            <p:cNvPr id="511" name="Google Shape;511;p26"/>
            <p:cNvSpPr/>
            <p:nvPr/>
          </p:nvSpPr>
          <p:spPr>
            <a:xfrm flipH="1">
              <a:off x="4099396" y="725626"/>
              <a:ext cx="996699" cy="976012"/>
            </a:xfrm>
            <a:custGeom>
              <a:rect b="b" l="l" r="r" t="t"/>
              <a:pathLst>
                <a:path extrusionOk="0" h="2601" w="2614">
                  <a:moveTo>
                    <a:pt x="1307" y="0"/>
                  </a:moveTo>
                  <a:cubicBezTo>
                    <a:pt x="585" y="0"/>
                    <a:pt x="1" y="572"/>
                    <a:pt x="1" y="1294"/>
                  </a:cubicBezTo>
                  <a:cubicBezTo>
                    <a:pt x="1" y="2015"/>
                    <a:pt x="585" y="2600"/>
                    <a:pt x="1307" y="2600"/>
                  </a:cubicBezTo>
                  <a:cubicBezTo>
                    <a:pt x="2025" y="2600"/>
                    <a:pt x="2613" y="2015"/>
                    <a:pt x="2613" y="1294"/>
                  </a:cubicBezTo>
                  <a:cubicBezTo>
                    <a:pt x="2613" y="572"/>
                    <a:pt x="2025"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Lato"/>
                  <a:ea typeface="Lato"/>
                  <a:cs typeface="Lato"/>
                  <a:sym typeface="Lato"/>
                </a:rPr>
                <a:t>Products </a:t>
              </a:r>
              <a:endParaRPr b="1" i="0" sz="1400" u="none" cap="none" strike="noStrike">
                <a:solidFill>
                  <a:schemeClr val="lt1"/>
                </a:solidFill>
                <a:latin typeface="Lato"/>
                <a:ea typeface="Lato"/>
                <a:cs typeface="Lato"/>
                <a:sym typeface="Lato"/>
              </a:endParaRPr>
            </a:p>
          </p:txBody>
        </p:sp>
      </p:grpSp>
      <p:sp>
        <p:nvSpPr>
          <p:cNvPr id="512" name="Google Shape;512;p26"/>
          <p:cNvSpPr/>
          <p:nvPr/>
        </p:nvSpPr>
        <p:spPr>
          <a:xfrm>
            <a:off x="167250" y="3918250"/>
            <a:ext cx="46776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6"/>
          <p:cNvSpPr/>
          <p:nvPr/>
        </p:nvSpPr>
        <p:spPr>
          <a:xfrm>
            <a:off x="167250" y="4272181"/>
            <a:ext cx="46128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Data Extraction Software industries using AI-powered service is for delivering best-in-class AI data-processing solutions (OCR) that extract text and data from scanned documents automatically.</a:t>
            </a:r>
            <a:endParaRPr b="0" i="0" sz="11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Fira Sans"/>
              <a:ea typeface="Fira Sans"/>
              <a:cs typeface="Fira Sans"/>
              <a:sym typeface="Fira Sans"/>
            </a:endParaRPr>
          </a:p>
        </p:txBody>
      </p:sp>
      <p:sp>
        <p:nvSpPr>
          <p:cNvPr id="514" name="Google Shape;514;p26"/>
          <p:cNvSpPr txBox="1"/>
          <p:nvPr/>
        </p:nvSpPr>
        <p:spPr>
          <a:xfrm>
            <a:off x="167250" y="3948098"/>
            <a:ext cx="46128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Fira Sans Extra Condensed Medium"/>
                <a:ea typeface="Fira Sans Extra Condensed Medium"/>
                <a:cs typeface="Fira Sans Extra Condensed Medium"/>
                <a:sym typeface="Fira Sans Extra Condensed Medium"/>
              </a:rPr>
              <a:t>3- </a:t>
            </a:r>
            <a:r>
              <a:rPr b="1" i="0" lang="en" sz="1700" u="none" cap="none" strike="noStrike">
                <a:solidFill>
                  <a:schemeClr val="dk1"/>
                </a:solidFill>
                <a:latin typeface="Fira Sans Extra Condensed"/>
                <a:ea typeface="Fira Sans Extra Condensed"/>
                <a:cs typeface="Fira Sans Extra Condensed"/>
                <a:sym typeface="Fira Sans Extra Condensed"/>
              </a:rPr>
              <a:t>Market </a:t>
            </a:r>
            <a:r>
              <a:rPr b="0" i="0" lang="en" sz="1700" u="none" cap="none" strike="noStrike">
                <a:solidFill>
                  <a:schemeClr val="dk1"/>
                </a:solidFill>
                <a:latin typeface="Fira Sans Extra Condensed Medium"/>
                <a:ea typeface="Fira Sans Extra Condensed Medium"/>
                <a:cs typeface="Fira Sans Extra Condensed Medium"/>
                <a:sym typeface="Fira Sans Extra Condensed Medium"/>
              </a:rPr>
              <a:t>-</a:t>
            </a:r>
            <a:r>
              <a:rPr b="0" i="0" lang="en" sz="1500" u="none" cap="none" strike="noStrike">
                <a:solidFill>
                  <a:schemeClr val="dk1"/>
                </a:solidFill>
                <a:latin typeface="Fira Sans Extra Condensed Medium"/>
                <a:ea typeface="Fira Sans Extra Condensed Medium"/>
                <a:cs typeface="Fira Sans Extra Condensed Medium"/>
                <a:sym typeface="Fira Sans Extra Condensed Medium"/>
              </a:rPr>
              <a:t> What markets do you want to pursue? </a:t>
            </a:r>
            <a:endParaRPr b="0" i="0" sz="15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515" name="Google Shape;515;p26"/>
          <p:cNvSpPr txBox="1"/>
          <p:nvPr/>
        </p:nvSpPr>
        <p:spPr>
          <a:xfrm rot="-3559554">
            <a:off x="5429227" y="2466813"/>
            <a:ext cx="1261971" cy="38469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Lato"/>
                <a:ea typeface="Lato"/>
                <a:cs typeface="Lato"/>
                <a:sym typeface="Lato"/>
              </a:rPr>
              <a:t>What to Sell ?</a:t>
            </a:r>
            <a:endParaRPr b="1" i="0" sz="1300" u="none" cap="none" strike="noStrike">
              <a:solidFill>
                <a:schemeClr val="lt1"/>
              </a:solidFill>
              <a:latin typeface="Lato"/>
              <a:ea typeface="Lato"/>
              <a:cs typeface="Lato"/>
              <a:sym typeface="Lato"/>
            </a:endParaRPr>
          </a:p>
        </p:txBody>
      </p:sp>
      <p:sp>
        <p:nvSpPr>
          <p:cNvPr id="516" name="Google Shape;516;p26"/>
          <p:cNvSpPr txBox="1"/>
          <p:nvPr/>
        </p:nvSpPr>
        <p:spPr>
          <a:xfrm>
            <a:off x="6259150" y="4049325"/>
            <a:ext cx="1262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Lato"/>
                <a:ea typeface="Lato"/>
                <a:cs typeface="Lato"/>
                <a:sym typeface="Lato"/>
              </a:rPr>
              <a:t>How to sell?</a:t>
            </a:r>
            <a:endParaRPr b="1" i="0" sz="1300" u="none" cap="none" strike="noStrike">
              <a:solidFill>
                <a:schemeClr val="lt1"/>
              </a:solidFill>
              <a:latin typeface="Lato"/>
              <a:ea typeface="Lato"/>
              <a:cs typeface="Lato"/>
              <a:sym typeface="Lato"/>
            </a:endParaRPr>
          </a:p>
        </p:txBody>
      </p:sp>
      <p:sp>
        <p:nvSpPr>
          <p:cNvPr id="517" name="Google Shape;517;p26"/>
          <p:cNvSpPr txBox="1"/>
          <p:nvPr/>
        </p:nvSpPr>
        <p:spPr>
          <a:xfrm rot="3795023">
            <a:off x="7176294" y="2569882"/>
            <a:ext cx="1374384" cy="38478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Lato"/>
                <a:ea typeface="Lato"/>
                <a:cs typeface="Lato"/>
                <a:sym typeface="Lato"/>
              </a:rPr>
              <a:t>Where to sell ?</a:t>
            </a:r>
            <a:endParaRPr b="1" i="0" sz="1300" u="none" cap="none" strike="noStrike">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7"/>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Go-To-Market Strategy (Cont.)</a:t>
            </a:r>
            <a:endParaRPr/>
          </a:p>
        </p:txBody>
      </p:sp>
      <p:sp>
        <p:nvSpPr>
          <p:cNvPr id="523" name="Google Shape;523;p27"/>
          <p:cNvSpPr/>
          <p:nvPr/>
        </p:nvSpPr>
        <p:spPr>
          <a:xfrm>
            <a:off x="395850" y="1279000"/>
            <a:ext cx="81525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7"/>
          <p:cNvSpPr/>
          <p:nvPr/>
        </p:nvSpPr>
        <p:spPr>
          <a:xfrm>
            <a:off x="395850" y="1632925"/>
            <a:ext cx="82509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Marketplace/ API/ web platform /SDK/technical blogs /Search Engine optimization/ Youtube</a:t>
            </a:r>
            <a:endParaRPr b="0" i="0" sz="11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Lato"/>
              <a:ea typeface="Lato"/>
              <a:cs typeface="Lato"/>
              <a:sym typeface="Lato"/>
            </a:endParaRPr>
          </a:p>
        </p:txBody>
      </p:sp>
      <p:sp>
        <p:nvSpPr>
          <p:cNvPr id="525" name="Google Shape;525;p27"/>
          <p:cNvSpPr txBox="1"/>
          <p:nvPr/>
        </p:nvSpPr>
        <p:spPr>
          <a:xfrm>
            <a:off x="395850" y="1414898"/>
            <a:ext cx="80397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Fira Sans Extra Condensed Medium"/>
                <a:ea typeface="Fira Sans Extra Condensed Medium"/>
                <a:cs typeface="Fira Sans Extra Condensed Medium"/>
                <a:sym typeface="Fira Sans Extra Condensed Medium"/>
              </a:rPr>
              <a:t>4-</a:t>
            </a:r>
            <a:r>
              <a:rPr b="1" i="0" lang="en" sz="1700" u="none" cap="none" strike="noStrike">
                <a:solidFill>
                  <a:schemeClr val="dk1"/>
                </a:solidFill>
                <a:latin typeface="Fira Sans Extra Condensed"/>
                <a:ea typeface="Fira Sans Extra Condensed"/>
                <a:cs typeface="Fira Sans Extra Condensed"/>
                <a:sym typeface="Fira Sans Extra Condensed"/>
              </a:rPr>
              <a:t>Channels</a:t>
            </a:r>
            <a:r>
              <a:rPr b="0" i="0" lang="en" sz="1700" u="none" cap="none" strike="noStrike">
                <a:solidFill>
                  <a:schemeClr val="dk1"/>
                </a:solidFill>
                <a:latin typeface="Fira Sans Extra Condensed Medium"/>
                <a:ea typeface="Fira Sans Extra Condensed Medium"/>
                <a:cs typeface="Fira Sans Extra Condensed Medium"/>
                <a:sym typeface="Fira Sans Extra Condensed Medium"/>
              </a:rPr>
              <a:t>: Where do your target customers buy? Where will you promote your products?</a:t>
            </a:r>
            <a:endParaRPr b="0" i="0" sz="1500" u="none" cap="none" strike="noStrike">
              <a:solidFill>
                <a:schemeClr val="dk1"/>
              </a:solidFill>
              <a:latin typeface="Fira Sans Extra Condensed Medium"/>
              <a:ea typeface="Fira Sans Extra Condensed Medium"/>
              <a:cs typeface="Fira Sans Extra Condensed Medium"/>
              <a:sym typeface="Fira Sans Extra Condensed Medium"/>
            </a:endParaRPr>
          </a:p>
        </p:txBody>
      </p:sp>
      <p:sp>
        <p:nvSpPr>
          <p:cNvPr id="526" name="Google Shape;526;p27"/>
          <p:cNvSpPr/>
          <p:nvPr/>
        </p:nvSpPr>
        <p:spPr>
          <a:xfrm>
            <a:off x="395850" y="2598625"/>
            <a:ext cx="81525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7"/>
          <p:cNvSpPr/>
          <p:nvPr/>
        </p:nvSpPr>
        <p:spPr>
          <a:xfrm>
            <a:off x="395850" y="2952557"/>
            <a:ext cx="80397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Model starting with 30 days free trial </a:t>
            </a:r>
            <a:endParaRPr b="0" i="0" sz="11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free trial(0$) /standard (25$)/Professional (60$)/Business(125$)</a:t>
            </a:r>
            <a:endParaRPr b="0" i="0" sz="1100" u="none" cap="none" strike="noStrike">
              <a:solidFill>
                <a:srgbClr val="000000"/>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Fira Sans"/>
              <a:ea typeface="Fira Sans"/>
              <a:cs typeface="Fira Sans"/>
              <a:sym typeface="Fira Sans"/>
            </a:endParaRPr>
          </a:p>
        </p:txBody>
      </p:sp>
      <p:sp>
        <p:nvSpPr>
          <p:cNvPr id="528" name="Google Shape;528;p27"/>
          <p:cNvSpPr txBox="1"/>
          <p:nvPr/>
        </p:nvSpPr>
        <p:spPr>
          <a:xfrm>
            <a:off x="395850" y="2628475"/>
            <a:ext cx="82509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5-</a:t>
            </a:r>
            <a:r>
              <a:rPr b="1" i="0" lang="en" sz="1700" u="none" cap="none" strike="noStrike">
                <a:solidFill>
                  <a:schemeClr val="accent3"/>
                </a:solidFill>
                <a:latin typeface="Fira Sans Extra Condensed"/>
                <a:ea typeface="Fira Sans Extra Condensed"/>
                <a:cs typeface="Fira Sans Extra Condensed"/>
                <a:sym typeface="Fira Sans Extra Condensed"/>
              </a:rPr>
              <a:t>Price</a:t>
            </a: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 :  How much will you charge for your products for each customer group?	</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529" name="Google Shape;529;p27"/>
          <p:cNvSpPr/>
          <p:nvPr/>
        </p:nvSpPr>
        <p:spPr>
          <a:xfrm>
            <a:off x="395850" y="3918250"/>
            <a:ext cx="8152500" cy="1187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7"/>
          <p:cNvSpPr/>
          <p:nvPr/>
        </p:nvSpPr>
        <p:spPr>
          <a:xfrm>
            <a:off x="395850" y="4272182"/>
            <a:ext cx="8039700" cy="696300"/>
          </a:xfrm>
          <a:prstGeom prst="rect">
            <a:avLst/>
          </a:prstGeom>
          <a:noFill/>
          <a:ln>
            <a:noFill/>
          </a:ln>
        </p:spPr>
        <p:txBody>
          <a:bodyPr anchorCtr="0" anchor="ctr" bIns="91425" lIns="90000" spcFirstLastPara="1" rIns="274300"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Sans"/>
                <a:ea typeface="Fira Sans"/>
                <a:cs typeface="Fira Sans"/>
                <a:sym typeface="Fira Sans"/>
              </a:rPr>
              <a:t>Up to 98% accuracy - Streamline processes - Data usability and conversion - Saving Time - Easy Access - Reduce costs associated with manual data entry -Available on all major platforms - Digitize documents and scans with OCR - Extract and read the incoming invoices - Precise searching(OCR) - Doc parsers</a:t>
            </a:r>
            <a:endParaRPr b="0" i="0" sz="1100" u="none" cap="none" strike="noStrike">
              <a:solidFill>
                <a:srgbClr val="000000"/>
              </a:solidFill>
              <a:latin typeface="Fira Sans"/>
              <a:ea typeface="Fira Sans"/>
              <a:cs typeface="Fira Sans"/>
              <a:sym typeface="Fira Sans"/>
            </a:endParaRPr>
          </a:p>
        </p:txBody>
      </p:sp>
      <p:sp>
        <p:nvSpPr>
          <p:cNvPr id="531" name="Google Shape;531;p27"/>
          <p:cNvSpPr txBox="1"/>
          <p:nvPr/>
        </p:nvSpPr>
        <p:spPr>
          <a:xfrm>
            <a:off x="395850" y="3948098"/>
            <a:ext cx="8039700" cy="26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5"/>
                </a:solidFill>
                <a:latin typeface="Fira Sans Extra Condensed Medium"/>
                <a:ea typeface="Fira Sans Extra Condensed Medium"/>
                <a:cs typeface="Fira Sans Extra Condensed Medium"/>
                <a:sym typeface="Fira Sans Extra Condensed Medium"/>
              </a:rPr>
              <a:t>6- </a:t>
            </a:r>
            <a:r>
              <a:rPr b="1" i="0" lang="en" sz="1700" u="none" cap="none" strike="noStrike">
                <a:solidFill>
                  <a:schemeClr val="accent5"/>
                </a:solidFill>
                <a:latin typeface="Fira Sans Extra Condensed"/>
                <a:ea typeface="Fira Sans Extra Condensed"/>
                <a:cs typeface="Fira Sans Extra Condensed"/>
                <a:sym typeface="Fira Sans Extra Condensed"/>
              </a:rPr>
              <a:t>Positioning</a:t>
            </a:r>
            <a:r>
              <a:rPr b="0" i="0" lang="en" sz="1500" u="none" cap="none" strike="noStrike">
                <a:solidFill>
                  <a:schemeClr val="accent5"/>
                </a:solidFill>
                <a:latin typeface="Fira Sans Extra Condensed Medium"/>
                <a:ea typeface="Fira Sans Extra Condensed Medium"/>
                <a:cs typeface="Fira Sans Extra Condensed Medium"/>
                <a:sym typeface="Fira Sans Extra Condensed Medium"/>
              </a:rPr>
              <a:t>: What is your unique value or primary differentiation? How will you connect to what matters to your target customers and position your brand?</a:t>
            </a:r>
            <a:endParaRPr b="0" i="0" sz="15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8"/>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Pricing Model</a:t>
            </a:r>
            <a:endParaRPr/>
          </a:p>
          <a:p>
            <a:pPr indent="0" lvl="0" marL="0" rtl="0" algn="l">
              <a:lnSpc>
                <a:spcPct val="100000"/>
              </a:lnSpc>
              <a:spcBef>
                <a:spcPts val="0"/>
              </a:spcBef>
              <a:spcAft>
                <a:spcPts val="0"/>
              </a:spcAft>
              <a:buSzPct val="111111"/>
              <a:buNone/>
            </a:pPr>
            <a:r>
              <a:t/>
            </a:r>
            <a:endParaRPr/>
          </a:p>
        </p:txBody>
      </p:sp>
      <p:sp>
        <p:nvSpPr>
          <p:cNvPr id="537" name="Google Shape;537;p28"/>
          <p:cNvSpPr/>
          <p:nvPr/>
        </p:nvSpPr>
        <p:spPr>
          <a:xfrm>
            <a:off x="190550" y="1216925"/>
            <a:ext cx="2082973" cy="3807665"/>
          </a:xfrm>
          <a:custGeom>
            <a:rect b="b" l="l" r="r" t="t"/>
            <a:pathLst>
              <a:path extrusionOk="0" h="124190" w="63680">
                <a:moveTo>
                  <a:pt x="5571" y="1"/>
                </a:moveTo>
                <a:cubicBezTo>
                  <a:pt x="2502" y="1"/>
                  <a:pt x="0" y="2503"/>
                  <a:pt x="0" y="5572"/>
                </a:cubicBezTo>
                <a:lnTo>
                  <a:pt x="0" y="118619"/>
                </a:lnTo>
                <a:cubicBezTo>
                  <a:pt x="0" y="121688"/>
                  <a:pt x="2502" y="124190"/>
                  <a:pt x="5571" y="124190"/>
                </a:cubicBezTo>
                <a:lnTo>
                  <a:pt x="58109" y="124190"/>
                </a:lnTo>
                <a:cubicBezTo>
                  <a:pt x="61178" y="124190"/>
                  <a:pt x="63679" y="121688"/>
                  <a:pt x="63679" y="118619"/>
                </a:cubicBezTo>
                <a:lnTo>
                  <a:pt x="63679" y="5572"/>
                </a:lnTo>
                <a:cubicBezTo>
                  <a:pt x="63679" y="2503"/>
                  <a:pt x="61178" y="1"/>
                  <a:pt x="58109" y="1"/>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8"/>
          <p:cNvSpPr txBox="1"/>
          <p:nvPr>
            <p:ph idx="4294967295" type="title"/>
          </p:nvPr>
        </p:nvSpPr>
        <p:spPr>
          <a:xfrm>
            <a:off x="1190210" y="1390375"/>
            <a:ext cx="1007700" cy="541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accent3"/>
                </a:solidFill>
                <a:latin typeface="Roboto"/>
                <a:ea typeface="Roboto"/>
                <a:cs typeface="Roboto"/>
                <a:sym typeface="Roboto"/>
              </a:rPr>
              <a:t>0$</a:t>
            </a:r>
            <a:endParaRPr b="1" sz="2400">
              <a:solidFill>
                <a:schemeClr val="accent3"/>
              </a:solidFill>
              <a:latin typeface="Roboto"/>
              <a:ea typeface="Roboto"/>
              <a:cs typeface="Roboto"/>
              <a:sym typeface="Roboto"/>
            </a:endParaRPr>
          </a:p>
        </p:txBody>
      </p:sp>
      <p:sp>
        <p:nvSpPr>
          <p:cNvPr id="539" name="Google Shape;539;p28"/>
          <p:cNvSpPr txBox="1"/>
          <p:nvPr/>
        </p:nvSpPr>
        <p:spPr>
          <a:xfrm>
            <a:off x="253284" y="2161950"/>
            <a:ext cx="1739400" cy="1913400"/>
          </a:xfrm>
          <a:prstGeom prst="rect">
            <a:avLst/>
          </a:prstGeom>
          <a:noFill/>
          <a:ln>
            <a:noFill/>
          </a:ln>
        </p:spPr>
        <p:txBody>
          <a:bodyPr anchorCtr="0" anchor="ctr" bIns="91425" lIns="0" spcFirstLastPara="1" rIns="91425" wrap="square" tIns="91425">
            <a:noAutofit/>
          </a:bodyPr>
          <a:lstStyle/>
          <a:p>
            <a:pPr indent="-177800" lvl="0" marL="285750" marR="0" rtl="0" algn="l">
              <a:lnSpc>
                <a:spcPct val="115000"/>
              </a:lnSpc>
              <a:spcBef>
                <a:spcPts val="0"/>
              </a:spcBef>
              <a:spcAft>
                <a:spcPts val="0"/>
              </a:spcAft>
              <a:buClr>
                <a:schemeClr val="dk2"/>
              </a:buClr>
              <a:buSzPts val="1000"/>
              <a:buFont typeface="Arial"/>
              <a:buChar char="●"/>
            </a:pPr>
            <a:r>
              <a:rPr b="0" i="0" lang="en" sz="1000" u="none" cap="none" strike="noStrike">
                <a:solidFill>
                  <a:schemeClr val="dk2"/>
                </a:solidFill>
                <a:latin typeface="Lato"/>
                <a:ea typeface="Lato"/>
                <a:cs typeface="Lato"/>
                <a:sym typeface="Lato"/>
              </a:rPr>
              <a:t>10 Parsers doc per month</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PDF, JPG, PNG,Doc,csv</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Full-text search</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Digitize documents and scans with OCR</a:t>
            </a:r>
            <a:endParaRPr b="0" i="0" sz="1000" u="none" cap="none" strike="noStrike">
              <a:solidFill>
                <a:schemeClr val="dk2"/>
              </a:solidFill>
              <a:latin typeface="Lato"/>
              <a:ea typeface="Lato"/>
              <a:cs typeface="Lato"/>
              <a:sym typeface="Lato"/>
            </a:endParaRPr>
          </a:p>
        </p:txBody>
      </p:sp>
      <p:sp>
        <p:nvSpPr>
          <p:cNvPr id="540" name="Google Shape;540;p28"/>
          <p:cNvSpPr/>
          <p:nvPr/>
        </p:nvSpPr>
        <p:spPr>
          <a:xfrm>
            <a:off x="3133260" y="1378363"/>
            <a:ext cx="202016" cy="25"/>
          </a:xfrm>
          <a:custGeom>
            <a:rect b="b" l="l" r="r" t="t"/>
            <a:pathLst>
              <a:path extrusionOk="0" fill="none" h="1" w="7139">
                <a:moveTo>
                  <a:pt x="1" y="0"/>
                </a:moveTo>
                <a:lnTo>
                  <a:pt x="7139"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8"/>
          <p:cNvSpPr/>
          <p:nvPr/>
        </p:nvSpPr>
        <p:spPr>
          <a:xfrm>
            <a:off x="7563836" y="1378363"/>
            <a:ext cx="202016" cy="25"/>
          </a:xfrm>
          <a:custGeom>
            <a:rect b="b" l="l" r="r" t="t"/>
            <a:pathLst>
              <a:path extrusionOk="0" fill="none" h="1" w="7139">
                <a:moveTo>
                  <a:pt x="1" y="0"/>
                </a:moveTo>
                <a:lnTo>
                  <a:pt x="7139"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8"/>
          <p:cNvSpPr txBox="1"/>
          <p:nvPr/>
        </p:nvSpPr>
        <p:spPr>
          <a:xfrm>
            <a:off x="215924" y="1314163"/>
            <a:ext cx="1469700" cy="38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444444"/>
                </a:solidFill>
                <a:latin typeface="Roboto"/>
                <a:ea typeface="Roboto"/>
                <a:cs typeface="Roboto"/>
                <a:sym typeface="Roboto"/>
              </a:rPr>
              <a:t>Free Trial</a:t>
            </a:r>
            <a:endParaRPr b="1" i="0" sz="1400" u="none" cap="none" strike="noStrike">
              <a:solidFill>
                <a:srgbClr val="444444"/>
              </a:solidFill>
              <a:latin typeface="Roboto"/>
              <a:ea typeface="Roboto"/>
              <a:cs typeface="Roboto"/>
              <a:sym typeface="Roboto"/>
            </a:endParaRPr>
          </a:p>
        </p:txBody>
      </p:sp>
      <p:sp>
        <p:nvSpPr>
          <p:cNvPr id="543" name="Google Shape;543;p28"/>
          <p:cNvSpPr/>
          <p:nvPr/>
        </p:nvSpPr>
        <p:spPr>
          <a:xfrm>
            <a:off x="2403250" y="1216925"/>
            <a:ext cx="2082973" cy="3807665"/>
          </a:xfrm>
          <a:custGeom>
            <a:rect b="b" l="l" r="r" t="t"/>
            <a:pathLst>
              <a:path extrusionOk="0" h="124190" w="63680">
                <a:moveTo>
                  <a:pt x="5571" y="1"/>
                </a:moveTo>
                <a:cubicBezTo>
                  <a:pt x="2502" y="1"/>
                  <a:pt x="0" y="2503"/>
                  <a:pt x="0" y="5572"/>
                </a:cubicBezTo>
                <a:lnTo>
                  <a:pt x="0" y="118619"/>
                </a:lnTo>
                <a:cubicBezTo>
                  <a:pt x="0" y="121688"/>
                  <a:pt x="2502" y="124190"/>
                  <a:pt x="5571" y="124190"/>
                </a:cubicBezTo>
                <a:lnTo>
                  <a:pt x="58109" y="124190"/>
                </a:lnTo>
                <a:cubicBezTo>
                  <a:pt x="61178" y="124190"/>
                  <a:pt x="63679" y="121688"/>
                  <a:pt x="63679" y="118619"/>
                </a:cubicBezTo>
                <a:lnTo>
                  <a:pt x="63679" y="5572"/>
                </a:lnTo>
                <a:cubicBezTo>
                  <a:pt x="63679" y="2503"/>
                  <a:pt x="61178" y="1"/>
                  <a:pt x="58109" y="1"/>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8"/>
          <p:cNvSpPr txBox="1"/>
          <p:nvPr>
            <p:ph idx="4294967295" type="title"/>
          </p:nvPr>
        </p:nvSpPr>
        <p:spPr>
          <a:xfrm>
            <a:off x="3479099" y="1390375"/>
            <a:ext cx="1007700" cy="541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accent3"/>
                </a:solidFill>
                <a:latin typeface="Roboto"/>
                <a:ea typeface="Roboto"/>
                <a:cs typeface="Roboto"/>
                <a:sym typeface="Roboto"/>
              </a:rPr>
              <a:t>25 $</a:t>
            </a:r>
            <a:endParaRPr b="1" sz="2400">
              <a:solidFill>
                <a:schemeClr val="accent3"/>
              </a:solidFill>
              <a:latin typeface="Roboto"/>
              <a:ea typeface="Roboto"/>
              <a:cs typeface="Roboto"/>
              <a:sym typeface="Roboto"/>
            </a:endParaRPr>
          </a:p>
        </p:txBody>
      </p:sp>
      <p:sp>
        <p:nvSpPr>
          <p:cNvPr id="545" name="Google Shape;545;p28"/>
          <p:cNvSpPr txBox="1"/>
          <p:nvPr/>
        </p:nvSpPr>
        <p:spPr>
          <a:xfrm>
            <a:off x="2454025" y="2044450"/>
            <a:ext cx="2032200" cy="2904000"/>
          </a:xfrm>
          <a:prstGeom prst="rect">
            <a:avLst/>
          </a:prstGeom>
          <a:noFill/>
          <a:ln>
            <a:noFill/>
          </a:ln>
        </p:spPr>
        <p:txBody>
          <a:bodyPr anchorCtr="0" anchor="ctr" bIns="91425" lIns="0" spcFirstLastPara="1" rIns="91425" wrap="square" tIns="91425">
            <a:noAutofit/>
          </a:bodyPr>
          <a:lstStyle/>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40 Parsers doc per month</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Import, store &amp; organize files, bulk import emails and files, full-text search, customizable</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Integration API</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JSON,XML</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Microsoft 365 Integration</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Merge multiple files into a single PDF</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Runs on Cloud, On Prem</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Offline mobile access </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Arial"/>
              <a:buChar char="●"/>
            </a:pPr>
            <a:r>
              <a:rPr b="0" i="0" lang="en" sz="1000" u="none" cap="none" strike="noStrike">
                <a:solidFill>
                  <a:schemeClr val="dk2"/>
                </a:solidFill>
                <a:latin typeface="Lato"/>
                <a:ea typeface="Lato"/>
                <a:cs typeface="Lato"/>
                <a:sym typeface="Lato"/>
              </a:rPr>
              <a:t>Multi-Language</a:t>
            </a:r>
            <a:r>
              <a:rPr b="0" i="0" lang="en" sz="1000" u="none" cap="none" strike="noStrike">
                <a:solidFill>
                  <a:schemeClr val="lt1"/>
                </a:solidFill>
                <a:latin typeface="Lato"/>
                <a:ea typeface="Lato"/>
                <a:cs typeface="Lato"/>
                <a:sym typeface="Lato"/>
              </a:rPr>
              <a:t> </a:t>
            </a:r>
            <a:endParaRPr b="0" i="0" sz="1000" u="none" cap="none" strike="noStrike">
              <a:solidFill>
                <a:schemeClr val="lt1"/>
              </a:solidFill>
              <a:latin typeface="Lato"/>
              <a:ea typeface="Lato"/>
              <a:cs typeface="Lato"/>
              <a:sym typeface="Lato"/>
            </a:endParaRPr>
          </a:p>
        </p:txBody>
      </p:sp>
      <p:sp>
        <p:nvSpPr>
          <p:cNvPr id="546" name="Google Shape;546;p28"/>
          <p:cNvSpPr txBox="1"/>
          <p:nvPr/>
        </p:nvSpPr>
        <p:spPr>
          <a:xfrm>
            <a:off x="2504813" y="1314163"/>
            <a:ext cx="1469700" cy="38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444444"/>
                </a:solidFill>
                <a:latin typeface="Roboto"/>
                <a:ea typeface="Roboto"/>
                <a:cs typeface="Roboto"/>
                <a:sym typeface="Roboto"/>
              </a:rPr>
              <a:t>Standard</a:t>
            </a:r>
            <a:endParaRPr b="1" i="0" sz="1400" u="none" cap="none" strike="noStrike">
              <a:solidFill>
                <a:schemeClr val="accent3"/>
              </a:solidFill>
              <a:latin typeface="Roboto"/>
              <a:ea typeface="Roboto"/>
              <a:cs typeface="Roboto"/>
              <a:sym typeface="Roboto"/>
            </a:endParaRPr>
          </a:p>
        </p:txBody>
      </p:sp>
      <p:sp>
        <p:nvSpPr>
          <p:cNvPr id="547" name="Google Shape;547;p28"/>
          <p:cNvSpPr/>
          <p:nvPr/>
        </p:nvSpPr>
        <p:spPr>
          <a:xfrm>
            <a:off x="4654800" y="1216925"/>
            <a:ext cx="2082973" cy="3807665"/>
          </a:xfrm>
          <a:custGeom>
            <a:rect b="b" l="l" r="r" t="t"/>
            <a:pathLst>
              <a:path extrusionOk="0" h="124190" w="63680">
                <a:moveTo>
                  <a:pt x="5571" y="1"/>
                </a:moveTo>
                <a:cubicBezTo>
                  <a:pt x="2502" y="1"/>
                  <a:pt x="0" y="2503"/>
                  <a:pt x="0" y="5572"/>
                </a:cubicBezTo>
                <a:lnTo>
                  <a:pt x="0" y="118619"/>
                </a:lnTo>
                <a:cubicBezTo>
                  <a:pt x="0" y="121688"/>
                  <a:pt x="2502" y="124190"/>
                  <a:pt x="5571" y="124190"/>
                </a:cubicBezTo>
                <a:lnTo>
                  <a:pt x="58109" y="124190"/>
                </a:lnTo>
                <a:cubicBezTo>
                  <a:pt x="61178" y="124190"/>
                  <a:pt x="63679" y="121688"/>
                  <a:pt x="63679" y="118619"/>
                </a:cubicBezTo>
                <a:lnTo>
                  <a:pt x="63679" y="5572"/>
                </a:lnTo>
                <a:cubicBezTo>
                  <a:pt x="63679" y="2503"/>
                  <a:pt x="61178" y="1"/>
                  <a:pt x="58109" y="1"/>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8"/>
          <p:cNvSpPr txBox="1"/>
          <p:nvPr>
            <p:ph idx="4294967295" type="title"/>
          </p:nvPr>
        </p:nvSpPr>
        <p:spPr>
          <a:xfrm>
            <a:off x="5959251" y="1390375"/>
            <a:ext cx="739800" cy="541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accent3"/>
                </a:solidFill>
                <a:latin typeface="Roboto"/>
                <a:ea typeface="Roboto"/>
                <a:cs typeface="Roboto"/>
                <a:sym typeface="Roboto"/>
              </a:rPr>
              <a:t>60 $</a:t>
            </a:r>
            <a:endParaRPr b="1" sz="2400">
              <a:solidFill>
                <a:schemeClr val="accent3"/>
              </a:solidFill>
              <a:latin typeface="Roboto"/>
              <a:ea typeface="Roboto"/>
              <a:cs typeface="Roboto"/>
              <a:sym typeface="Roboto"/>
            </a:endParaRPr>
          </a:p>
        </p:txBody>
      </p:sp>
      <p:sp>
        <p:nvSpPr>
          <p:cNvPr id="549" name="Google Shape;549;p28"/>
          <p:cNvSpPr txBox="1"/>
          <p:nvPr/>
        </p:nvSpPr>
        <p:spPr>
          <a:xfrm>
            <a:off x="4730975" y="2044450"/>
            <a:ext cx="1926600" cy="2820000"/>
          </a:xfrm>
          <a:prstGeom prst="rect">
            <a:avLst/>
          </a:prstGeom>
          <a:noFill/>
          <a:ln>
            <a:noFill/>
          </a:ln>
        </p:spPr>
        <p:txBody>
          <a:bodyPr anchorCtr="0" anchor="ctr" bIns="91425" lIns="0" spcFirstLastPara="1" rIns="91425" wrap="square" tIns="91425">
            <a:noAutofit/>
          </a:bodyPr>
          <a:lstStyle/>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100 Parsers doc per month</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Access to All Parsing Rules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Google sheets export integration</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Unlimited Documents Types and Schemas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Invoices Management</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Third-Party Integrations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Collaborate across content, simultaneous document editing, document versioning, external file sharing, annotations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Online Customer Support </a:t>
            </a:r>
            <a:endParaRPr b="0" i="0" sz="1000" u="none" cap="none" strike="noStrike">
              <a:solidFill>
                <a:schemeClr val="dk2"/>
              </a:solidFill>
              <a:latin typeface="Lato"/>
              <a:ea typeface="Lato"/>
              <a:cs typeface="Lato"/>
              <a:sym typeface="Lato"/>
            </a:endParaRPr>
          </a:p>
        </p:txBody>
      </p:sp>
      <p:sp>
        <p:nvSpPr>
          <p:cNvPr id="550" name="Google Shape;550;p28"/>
          <p:cNvSpPr txBox="1"/>
          <p:nvPr/>
        </p:nvSpPr>
        <p:spPr>
          <a:xfrm>
            <a:off x="4756367" y="1314163"/>
            <a:ext cx="1469700" cy="38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444444"/>
                </a:solidFill>
                <a:latin typeface="Roboto"/>
                <a:ea typeface="Roboto"/>
                <a:cs typeface="Roboto"/>
                <a:sym typeface="Roboto"/>
              </a:rPr>
              <a:t>Professional</a:t>
            </a:r>
            <a:endParaRPr b="1" i="0" sz="1400" u="none" cap="none" strike="noStrike">
              <a:solidFill>
                <a:srgbClr val="444444"/>
              </a:solidFill>
              <a:latin typeface="Roboto"/>
              <a:ea typeface="Roboto"/>
              <a:cs typeface="Roboto"/>
              <a:sym typeface="Roboto"/>
            </a:endParaRPr>
          </a:p>
        </p:txBody>
      </p:sp>
      <p:sp>
        <p:nvSpPr>
          <p:cNvPr id="551" name="Google Shape;551;p28"/>
          <p:cNvSpPr/>
          <p:nvPr/>
        </p:nvSpPr>
        <p:spPr>
          <a:xfrm>
            <a:off x="6931725" y="1237727"/>
            <a:ext cx="2082973" cy="3786864"/>
          </a:xfrm>
          <a:custGeom>
            <a:rect b="b" l="l" r="r" t="t"/>
            <a:pathLst>
              <a:path extrusionOk="0" h="124190" w="63680">
                <a:moveTo>
                  <a:pt x="5571" y="1"/>
                </a:moveTo>
                <a:cubicBezTo>
                  <a:pt x="2502" y="1"/>
                  <a:pt x="0" y="2503"/>
                  <a:pt x="0" y="5572"/>
                </a:cubicBezTo>
                <a:lnTo>
                  <a:pt x="0" y="118619"/>
                </a:lnTo>
                <a:cubicBezTo>
                  <a:pt x="0" y="121688"/>
                  <a:pt x="2502" y="124190"/>
                  <a:pt x="5571" y="124190"/>
                </a:cubicBezTo>
                <a:lnTo>
                  <a:pt x="58109" y="124190"/>
                </a:lnTo>
                <a:cubicBezTo>
                  <a:pt x="61178" y="124190"/>
                  <a:pt x="63679" y="121688"/>
                  <a:pt x="63679" y="118619"/>
                </a:cubicBezTo>
                <a:lnTo>
                  <a:pt x="63679" y="5572"/>
                </a:lnTo>
                <a:cubicBezTo>
                  <a:pt x="63679" y="2503"/>
                  <a:pt x="61178" y="1"/>
                  <a:pt x="58109" y="1"/>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8"/>
          <p:cNvSpPr txBox="1"/>
          <p:nvPr>
            <p:ph idx="4294967295" type="title"/>
          </p:nvPr>
        </p:nvSpPr>
        <p:spPr>
          <a:xfrm>
            <a:off x="8040433" y="1390375"/>
            <a:ext cx="1007700" cy="541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accent3"/>
                </a:solidFill>
                <a:latin typeface="Roboto"/>
                <a:ea typeface="Roboto"/>
                <a:cs typeface="Roboto"/>
                <a:sym typeface="Roboto"/>
              </a:rPr>
              <a:t>120 $</a:t>
            </a:r>
            <a:endParaRPr b="1" sz="2400">
              <a:solidFill>
                <a:schemeClr val="accent3"/>
              </a:solidFill>
              <a:latin typeface="Roboto"/>
              <a:ea typeface="Roboto"/>
              <a:cs typeface="Roboto"/>
              <a:sym typeface="Roboto"/>
            </a:endParaRPr>
          </a:p>
        </p:txBody>
      </p:sp>
      <p:sp>
        <p:nvSpPr>
          <p:cNvPr id="553" name="Google Shape;553;p28"/>
          <p:cNvSpPr txBox="1"/>
          <p:nvPr/>
        </p:nvSpPr>
        <p:spPr>
          <a:xfrm>
            <a:off x="7066150" y="2522375"/>
            <a:ext cx="1939200" cy="2200500"/>
          </a:xfrm>
          <a:prstGeom prst="rect">
            <a:avLst/>
          </a:prstGeom>
          <a:noFill/>
          <a:ln>
            <a:noFill/>
          </a:ln>
        </p:spPr>
        <p:txBody>
          <a:bodyPr anchorCtr="0" anchor="ctr" bIns="91425" lIns="0" spcFirstLastPara="1" rIns="91425" wrap="square" tIns="91425">
            <a:noAutofit/>
          </a:bodyPr>
          <a:lstStyle/>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Unlimited Parsers doc per month</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Workflow Management</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Access Controls Permissions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Document Classification, Extraction, and Management</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Manage access to information, fine-grained access controls, redactions</a:t>
            </a:r>
            <a:endParaRPr b="0" i="0" sz="1000" u="none" cap="none" strike="noStrike">
              <a:solidFill>
                <a:schemeClr val="dk2"/>
              </a:solidFill>
              <a:latin typeface="Lato"/>
              <a:ea typeface="Lato"/>
              <a:cs typeface="Lato"/>
              <a:sym typeface="Lato"/>
            </a:endParaRPr>
          </a:p>
          <a:p>
            <a:pPr indent="-177800" lvl="0" marL="28575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Online Customer Support </a:t>
            </a:r>
            <a:endParaRPr b="0" i="0" sz="1000" u="none" cap="none" strike="noStrike">
              <a:solidFill>
                <a:schemeClr val="dk2"/>
              </a:solidFill>
              <a:latin typeface="Lato"/>
              <a:ea typeface="Lato"/>
              <a:cs typeface="Lato"/>
              <a:sym typeface="Lato"/>
            </a:endParaRPr>
          </a:p>
        </p:txBody>
      </p:sp>
      <p:sp>
        <p:nvSpPr>
          <p:cNvPr id="554" name="Google Shape;554;p28"/>
          <p:cNvSpPr txBox="1"/>
          <p:nvPr/>
        </p:nvSpPr>
        <p:spPr>
          <a:xfrm>
            <a:off x="7066147" y="1314163"/>
            <a:ext cx="1469700" cy="38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444444"/>
                </a:solidFill>
                <a:latin typeface="Roboto"/>
                <a:ea typeface="Roboto"/>
                <a:cs typeface="Roboto"/>
                <a:sym typeface="Roboto"/>
              </a:rPr>
              <a:t>Business</a:t>
            </a:r>
            <a:endParaRPr b="1" i="0" sz="1400" u="none" cap="none" strike="noStrike">
              <a:solidFill>
                <a:srgbClr val="444444"/>
              </a:solidFill>
              <a:latin typeface="Roboto"/>
              <a:ea typeface="Roboto"/>
              <a:cs typeface="Roboto"/>
              <a:sym typeface="Roboto"/>
            </a:endParaRPr>
          </a:p>
        </p:txBody>
      </p:sp>
      <p:sp>
        <p:nvSpPr>
          <p:cNvPr id="555" name="Google Shape;555;p28"/>
          <p:cNvSpPr txBox="1"/>
          <p:nvPr/>
        </p:nvSpPr>
        <p:spPr>
          <a:xfrm>
            <a:off x="2571775" y="1748875"/>
            <a:ext cx="1326900" cy="789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E48312"/>
                </a:solidFill>
                <a:latin typeface="Roboto"/>
                <a:ea typeface="Roboto"/>
                <a:cs typeface="Roboto"/>
                <a:sym typeface="Roboto"/>
              </a:rPr>
              <a:t>Everything in free trial ,plus </a:t>
            </a:r>
            <a:endParaRPr b="0" i="0" sz="1100" u="none" cap="none" strike="noStrike">
              <a:solidFill>
                <a:srgbClr val="E4831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56" name="Google Shape;556;p28"/>
          <p:cNvSpPr txBox="1"/>
          <p:nvPr/>
        </p:nvSpPr>
        <p:spPr>
          <a:xfrm>
            <a:off x="4896800" y="1748875"/>
            <a:ext cx="1326900" cy="789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E48312"/>
                </a:solidFill>
                <a:latin typeface="Roboto"/>
                <a:ea typeface="Roboto"/>
                <a:cs typeface="Roboto"/>
                <a:sym typeface="Roboto"/>
              </a:rPr>
              <a:t>Everything in Standard ,plus </a:t>
            </a:r>
            <a:endParaRPr b="0" i="0" sz="1100" u="none" cap="none" strike="noStrike">
              <a:solidFill>
                <a:srgbClr val="E4831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57" name="Google Shape;557;p28"/>
          <p:cNvSpPr txBox="1"/>
          <p:nvPr/>
        </p:nvSpPr>
        <p:spPr>
          <a:xfrm>
            <a:off x="7221825" y="1748875"/>
            <a:ext cx="1326900" cy="789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E48312"/>
                </a:solidFill>
                <a:latin typeface="Roboto"/>
                <a:ea typeface="Roboto"/>
                <a:cs typeface="Roboto"/>
                <a:sym typeface="Roboto"/>
              </a:rPr>
              <a:t>Everything in Professional  ,plus </a:t>
            </a:r>
            <a:endParaRPr b="0" i="0" sz="1100" u="none" cap="none" strike="noStrike">
              <a:solidFill>
                <a:srgbClr val="E4831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58" name="Google Shape;558;p28"/>
          <p:cNvSpPr/>
          <p:nvPr/>
        </p:nvSpPr>
        <p:spPr>
          <a:xfrm>
            <a:off x="4701725" y="915100"/>
            <a:ext cx="2032200" cy="3018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highlight>
                  <a:schemeClr val="accent3"/>
                </a:highlight>
                <a:latin typeface="Lato"/>
                <a:ea typeface="Lato"/>
                <a:cs typeface="Lato"/>
                <a:sym typeface="Lato"/>
              </a:rPr>
              <a:t>Best Value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9"/>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Pricing Strategy </a:t>
            </a:r>
            <a:endParaRPr/>
          </a:p>
          <a:p>
            <a:pPr indent="0" lvl="0" marL="0" rtl="0" algn="l">
              <a:lnSpc>
                <a:spcPct val="100000"/>
              </a:lnSpc>
              <a:spcBef>
                <a:spcPts val="0"/>
              </a:spcBef>
              <a:spcAft>
                <a:spcPts val="0"/>
              </a:spcAft>
              <a:buSzPct val="111111"/>
              <a:buNone/>
            </a:pPr>
            <a:r>
              <a:t/>
            </a:r>
            <a:endParaRPr/>
          </a:p>
        </p:txBody>
      </p:sp>
      <p:sp>
        <p:nvSpPr>
          <p:cNvPr id="564" name="Google Shape;564;p29"/>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rmAutofit fontScale="77500" lnSpcReduction="10000"/>
          </a:bodyPr>
          <a:lstStyle/>
          <a:p>
            <a:pPr indent="0" lvl="0" marL="171450" rtl="0" algn="just">
              <a:lnSpc>
                <a:spcPct val="140000"/>
              </a:lnSpc>
              <a:spcBef>
                <a:spcPts val="0"/>
              </a:spcBef>
              <a:spcAft>
                <a:spcPts val="0"/>
              </a:spcAft>
              <a:buSzPct val="111827"/>
              <a:buNone/>
            </a:pPr>
            <a:r>
              <a:rPr b="1" i="1" lang="en" sz="1500">
                <a:solidFill>
                  <a:schemeClr val="dk2"/>
                </a:solidFill>
              </a:rPr>
              <a:t>What Pricing Strategy should be used ?</a:t>
            </a:r>
            <a:endParaRPr b="1" i="1" sz="1500">
              <a:solidFill>
                <a:schemeClr val="dk2"/>
              </a:solidFill>
            </a:endParaRPr>
          </a:p>
          <a:p>
            <a:pPr indent="-302449" lvl="0" marL="514350" rtl="0" algn="just">
              <a:lnSpc>
                <a:spcPct val="140000"/>
              </a:lnSpc>
              <a:spcBef>
                <a:spcPts val="1200"/>
              </a:spcBef>
              <a:spcAft>
                <a:spcPts val="0"/>
              </a:spcAft>
              <a:buClr>
                <a:schemeClr val="dk2"/>
              </a:buClr>
              <a:buSzPct val="100000"/>
              <a:buChar char="●"/>
            </a:pPr>
            <a:r>
              <a:rPr lang="en" sz="1500">
                <a:solidFill>
                  <a:schemeClr val="dk2"/>
                </a:solidFill>
              </a:rPr>
              <a:t>We will use a </a:t>
            </a:r>
            <a:r>
              <a:rPr b="1" lang="en" sz="1500" u="sng">
                <a:solidFill>
                  <a:schemeClr val="dk2"/>
                </a:solidFill>
              </a:rPr>
              <a:t>Value-Based Pricing Strategy</a:t>
            </a:r>
            <a:r>
              <a:rPr lang="en" sz="1500">
                <a:solidFill>
                  <a:schemeClr val="dk2"/>
                </a:solidFill>
              </a:rPr>
              <a:t> is setting our prices according to what consumers think your product is worth and,  what each of our customer personas is willing to pay for that value.</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Pricing Model: We will combine the </a:t>
            </a:r>
            <a:r>
              <a:rPr b="1" lang="en" sz="1500" u="sng">
                <a:solidFill>
                  <a:schemeClr val="dk2"/>
                </a:solidFill>
              </a:rPr>
              <a:t>Tiered Pricing model </a:t>
            </a:r>
            <a:r>
              <a:rPr lang="en" sz="1500">
                <a:solidFill>
                  <a:schemeClr val="dk2"/>
                </a:solidFill>
              </a:rPr>
              <a:t>with the </a:t>
            </a:r>
            <a:r>
              <a:rPr b="1" lang="en" sz="1500" u="sng">
                <a:solidFill>
                  <a:schemeClr val="dk2"/>
                </a:solidFill>
              </a:rPr>
              <a:t>Feature-based model</a:t>
            </a:r>
            <a:r>
              <a:rPr lang="en" sz="1500">
                <a:solidFill>
                  <a:schemeClr val="dk2"/>
                </a:solidFill>
              </a:rPr>
              <a:t>,  and </a:t>
            </a:r>
            <a:r>
              <a:rPr b="1" lang="en" sz="1500" u="sng">
                <a:solidFill>
                  <a:schemeClr val="dk2"/>
                </a:solidFill>
              </a:rPr>
              <a:t>Freemium Pricing models</a:t>
            </a:r>
            <a:r>
              <a:rPr lang="en" sz="1500">
                <a:solidFill>
                  <a:schemeClr val="dk2"/>
                </a:solidFill>
              </a:rPr>
              <a:t>.</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Customers can try the application for </a:t>
            </a:r>
            <a:r>
              <a:rPr b="1" lang="en" sz="1500" u="sng">
                <a:solidFill>
                  <a:schemeClr val="dk2"/>
                </a:solidFill>
              </a:rPr>
              <a:t>30 days</a:t>
            </a:r>
            <a:r>
              <a:rPr lang="en" sz="1500">
                <a:solidFill>
                  <a:schemeClr val="dk2"/>
                </a:solidFill>
              </a:rPr>
              <a:t> before subscribing, allowing them to make decisions based on their willingness to pay for the product.</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Customers can get this </a:t>
            </a:r>
            <a:r>
              <a:rPr b="1" lang="en" sz="1500" u="sng">
                <a:solidFill>
                  <a:schemeClr val="dk2"/>
                </a:solidFill>
              </a:rPr>
              <a:t>free trial</a:t>
            </a:r>
            <a:r>
              <a:rPr lang="en" sz="1500">
                <a:solidFill>
                  <a:schemeClr val="dk2"/>
                </a:solidFill>
              </a:rPr>
              <a:t> without providing to </a:t>
            </a:r>
            <a:r>
              <a:rPr b="1" lang="en" sz="1500" u="sng">
                <a:solidFill>
                  <a:schemeClr val="dk2"/>
                </a:solidFill>
              </a:rPr>
              <a:t>enter their payment cards information.</a:t>
            </a:r>
            <a:endParaRPr b="1" sz="1500" u="sng">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Adding a </a:t>
            </a:r>
            <a:r>
              <a:rPr b="1" lang="en" sz="1500" u="sng">
                <a:solidFill>
                  <a:schemeClr val="dk2"/>
                </a:solidFill>
              </a:rPr>
              <a:t>special offer</a:t>
            </a:r>
            <a:r>
              <a:rPr lang="en" sz="1500">
                <a:solidFill>
                  <a:schemeClr val="dk2"/>
                </a:solidFill>
              </a:rPr>
              <a:t> to those who do renew before the </a:t>
            </a:r>
            <a:r>
              <a:rPr b="1" lang="en" sz="1500" u="sng">
                <a:solidFill>
                  <a:schemeClr val="dk2"/>
                </a:solidFill>
              </a:rPr>
              <a:t>trial ends</a:t>
            </a:r>
            <a:r>
              <a:rPr lang="en" sz="1500">
                <a:solidFill>
                  <a:schemeClr val="dk2"/>
                </a:solidFill>
              </a:rPr>
              <a:t> to make it easy for customers to say "yes" and buy the full subscription package.</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Business pricing strategy for each market segment to cover as many market segments as possible.</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b="1" lang="en" sz="1500" u="sng">
                <a:solidFill>
                  <a:schemeClr val="dk2"/>
                </a:solidFill>
              </a:rPr>
              <a:t>Every Six Months</a:t>
            </a:r>
            <a:r>
              <a:rPr lang="en" sz="1500">
                <a:solidFill>
                  <a:schemeClr val="dk2"/>
                </a:solidFill>
              </a:rPr>
              <a:t>, we should re-evaluate your pricing strategy, and if there is flexibility to raise rates, we should do so.</a:t>
            </a:r>
            <a:endParaRPr sz="1500">
              <a:solidFill>
                <a:schemeClr val="dk2"/>
              </a:solidFill>
            </a:endParaRPr>
          </a:p>
          <a:p>
            <a:pPr indent="-302449" lvl="0" marL="514350" rtl="0" algn="just">
              <a:lnSpc>
                <a:spcPct val="140000"/>
              </a:lnSpc>
              <a:spcBef>
                <a:spcPts val="0"/>
              </a:spcBef>
              <a:spcAft>
                <a:spcPts val="0"/>
              </a:spcAft>
              <a:buClr>
                <a:schemeClr val="dk2"/>
              </a:buClr>
              <a:buSzPct val="100000"/>
              <a:buChar char="●"/>
            </a:pPr>
            <a:r>
              <a:rPr lang="en" sz="1500">
                <a:solidFill>
                  <a:schemeClr val="dk2"/>
                </a:solidFill>
              </a:rPr>
              <a:t>We should experiment with our pricing in some manner </a:t>
            </a:r>
            <a:r>
              <a:rPr b="1" lang="en" sz="1500" u="sng">
                <a:solidFill>
                  <a:schemeClr val="dk2"/>
                </a:solidFill>
              </a:rPr>
              <a:t>Every Quarter</a:t>
            </a:r>
            <a:endParaRPr b="1" sz="1500" u="sng">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Market Size </a:t>
            </a:r>
            <a:endParaRPr/>
          </a:p>
        </p:txBody>
      </p:sp>
      <p:pic>
        <p:nvPicPr>
          <p:cNvPr id="99" name="Google Shape;99;p3"/>
          <p:cNvPicPr preferRelativeResize="0"/>
          <p:nvPr/>
        </p:nvPicPr>
        <p:blipFill rotWithShape="1">
          <a:blip r:embed="rId3">
            <a:alphaModFix/>
          </a:blip>
          <a:srcRect b="0" l="0" r="0" t="0"/>
          <a:stretch/>
        </p:blipFill>
        <p:spPr>
          <a:xfrm>
            <a:off x="178575" y="1367150"/>
            <a:ext cx="4585600" cy="2608800"/>
          </a:xfrm>
          <a:prstGeom prst="rect">
            <a:avLst/>
          </a:prstGeom>
          <a:noFill/>
          <a:ln>
            <a:noFill/>
          </a:ln>
        </p:spPr>
      </p:pic>
      <p:pic>
        <p:nvPicPr>
          <p:cNvPr id="100" name="Google Shape;100;p3"/>
          <p:cNvPicPr preferRelativeResize="0"/>
          <p:nvPr/>
        </p:nvPicPr>
        <p:blipFill rotWithShape="1">
          <a:blip r:embed="rId4">
            <a:alphaModFix/>
          </a:blip>
          <a:srcRect b="0" l="0" r="0" t="0"/>
          <a:stretch/>
        </p:blipFill>
        <p:spPr>
          <a:xfrm>
            <a:off x="4070625" y="2033125"/>
            <a:ext cx="4760150" cy="2677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0"/>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Online Customer Support Strategy</a:t>
            </a:r>
            <a:endParaRPr/>
          </a:p>
        </p:txBody>
      </p:sp>
      <p:sp>
        <p:nvSpPr>
          <p:cNvPr id="570" name="Google Shape;570;p30"/>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i="1" lang="en" sz="1310">
                <a:solidFill>
                  <a:schemeClr val="dk2"/>
                </a:solidFill>
              </a:rPr>
              <a:t>Customer support is not just an obligation, but it can also be used to improve your customers' post-purchase experience.</a:t>
            </a:r>
            <a:endParaRPr b="1" i="1" sz="1310">
              <a:solidFill>
                <a:schemeClr val="dk2"/>
              </a:solidFill>
            </a:endParaRPr>
          </a:p>
          <a:p>
            <a:pPr indent="-307975" lvl="0" marL="457200" rtl="0" algn="l">
              <a:lnSpc>
                <a:spcPct val="95000"/>
              </a:lnSpc>
              <a:spcBef>
                <a:spcPts val="1200"/>
              </a:spcBef>
              <a:spcAft>
                <a:spcPts val="0"/>
              </a:spcAft>
              <a:buClr>
                <a:schemeClr val="dk2"/>
              </a:buClr>
              <a:buSzPts val="1250"/>
              <a:buAutoNum type="arabicPeriod"/>
            </a:pPr>
            <a:r>
              <a:rPr b="1" i="1" lang="en" sz="1250">
                <a:solidFill>
                  <a:schemeClr val="dk2"/>
                </a:solidFill>
              </a:rPr>
              <a:t>To begin</a:t>
            </a:r>
            <a:r>
              <a:rPr lang="en" sz="1250">
                <a:solidFill>
                  <a:schemeClr val="dk2"/>
                </a:solidFill>
              </a:rPr>
              <a:t>, we will only use the</a:t>
            </a:r>
            <a:r>
              <a:rPr b="1" i="1" lang="en" sz="1250">
                <a:solidFill>
                  <a:schemeClr val="dk2"/>
                </a:solidFill>
              </a:rPr>
              <a:t> "support@company.com"</a:t>
            </a:r>
            <a:r>
              <a:rPr lang="en" sz="1250">
                <a:solidFill>
                  <a:schemeClr val="dk2"/>
                </a:solidFill>
              </a:rPr>
              <a:t> email address, and we will schedule dedicated support times for each team member. To handle</a:t>
            </a:r>
            <a:r>
              <a:rPr b="1" i="1" lang="en" sz="1250">
                <a:solidFill>
                  <a:schemeClr val="dk2"/>
                </a:solidFill>
              </a:rPr>
              <a:t> customer requests,</a:t>
            </a:r>
            <a:r>
              <a:rPr lang="en" sz="1250">
                <a:solidFill>
                  <a:schemeClr val="dk2"/>
                </a:solidFill>
              </a:rPr>
              <a:t> we'd like to create a simple workflow.</a:t>
            </a:r>
            <a:endParaRPr sz="1250">
              <a:solidFill>
                <a:schemeClr val="dk2"/>
              </a:solidFill>
            </a:endParaRPr>
          </a:p>
          <a:p>
            <a:pPr indent="-307975" lvl="0" marL="457200" rtl="0" algn="l">
              <a:lnSpc>
                <a:spcPct val="95000"/>
              </a:lnSpc>
              <a:spcBef>
                <a:spcPts val="0"/>
              </a:spcBef>
              <a:spcAft>
                <a:spcPts val="0"/>
              </a:spcAft>
              <a:buClr>
                <a:schemeClr val="dk2"/>
              </a:buClr>
              <a:buSzPts val="1250"/>
              <a:buAutoNum type="arabicPeriod"/>
            </a:pPr>
            <a:r>
              <a:rPr lang="en" sz="1250">
                <a:solidFill>
                  <a:schemeClr val="dk2"/>
                </a:solidFill>
              </a:rPr>
              <a:t>Hold </a:t>
            </a:r>
            <a:r>
              <a:rPr b="1" i="1" lang="en" sz="1250">
                <a:solidFill>
                  <a:schemeClr val="dk2"/>
                </a:solidFill>
              </a:rPr>
              <a:t>regular meetings </a:t>
            </a:r>
            <a:r>
              <a:rPr lang="en" sz="1250">
                <a:solidFill>
                  <a:schemeClr val="dk2"/>
                </a:solidFill>
              </a:rPr>
              <a:t>to review common </a:t>
            </a:r>
            <a:r>
              <a:rPr b="1" i="1" lang="en" sz="1250">
                <a:solidFill>
                  <a:schemeClr val="dk2"/>
                </a:solidFill>
              </a:rPr>
              <a:t>customer issues</a:t>
            </a:r>
            <a:r>
              <a:rPr lang="en" sz="1250">
                <a:solidFill>
                  <a:schemeClr val="dk2"/>
                </a:solidFill>
              </a:rPr>
              <a:t> and incorporate </a:t>
            </a:r>
            <a:r>
              <a:rPr b="1" i="1" lang="en" sz="1250">
                <a:solidFill>
                  <a:schemeClr val="dk2"/>
                </a:solidFill>
              </a:rPr>
              <a:t>fixes into your product roadmap.</a:t>
            </a:r>
            <a:endParaRPr b="1" i="1" sz="1250">
              <a:solidFill>
                <a:schemeClr val="dk2"/>
              </a:solidFill>
            </a:endParaRPr>
          </a:p>
          <a:p>
            <a:pPr indent="-307975" lvl="0" marL="457200" rtl="0" algn="l">
              <a:lnSpc>
                <a:spcPct val="95000"/>
              </a:lnSpc>
              <a:spcBef>
                <a:spcPts val="0"/>
              </a:spcBef>
              <a:spcAft>
                <a:spcPts val="0"/>
              </a:spcAft>
              <a:buClr>
                <a:schemeClr val="dk2"/>
              </a:buClr>
              <a:buSzPts val="1250"/>
              <a:buAutoNum type="arabicPeriod"/>
            </a:pPr>
            <a:r>
              <a:rPr lang="en" sz="1250">
                <a:solidFill>
                  <a:schemeClr val="dk2"/>
                </a:solidFill>
              </a:rPr>
              <a:t>We will collec</a:t>
            </a:r>
            <a:r>
              <a:rPr b="1" i="1" lang="en" sz="1250">
                <a:solidFill>
                  <a:schemeClr val="dk2"/>
                </a:solidFill>
              </a:rPr>
              <a:t>t customer feedback after</a:t>
            </a:r>
            <a:r>
              <a:rPr lang="en" sz="1250">
                <a:solidFill>
                  <a:schemeClr val="dk2"/>
                </a:solidFill>
              </a:rPr>
              <a:t> each interaction and use it to improve the support process by using </a:t>
            </a:r>
            <a:r>
              <a:rPr b="1" i="1" lang="en" sz="1250">
                <a:solidFill>
                  <a:schemeClr val="dk2"/>
                </a:solidFill>
              </a:rPr>
              <a:t>NPS</a:t>
            </a:r>
            <a:r>
              <a:rPr lang="en" sz="1250">
                <a:solidFill>
                  <a:schemeClr val="dk2"/>
                </a:solidFill>
              </a:rPr>
              <a:t>.</a:t>
            </a:r>
            <a:endParaRPr sz="1250">
              <a:solidFill>
                <a:schemeClr val="dk2"/>
              </a:solidFill>
            </a:endParaRPr>
          </a:p>
          <a:p>
            <a:pPr indent="-307975" lvl="0" marL="457200" rtl="0" algn="l">
              <a:lnSpc>
                <a:spcPct val="95000"/>
              </a:lnSpc>
              <a:spcBef>
                <a:spcPts val="0"/>
              </a:spcBef>
              <a:spcAft>
                <a:spcPts val="0"/>
              </a:spcAft>
              <a:buClr>
                <a:schemeClr val="dk2"/>
              </a:buClr>
              <a:buSzPts val="1250"/>
              <a:buAutoNum type="arabicPeriod"/>
            </a:pPr>
            <a:r>
              <a:rPr lang="en" sz="1250">
                <a:solidFill>
                  <a:schemeClr val="dk2"/>
                </a:solidFill>
              </a:rPr>
              <a:t>We'll need to hire </a:t>
            </a:r>
            <a:r>
              <a:rPr b="1" i="1" lang="en" sz="1250">
                <a:solidFill>
                  <a:schemeClr val="dk2"/>
                </a:solidFill>
              </a:rPr>
              <a:t>one committed person</a:t>
            </a:r>
            <a:r>
              <a:rPr lang="en" sz="1250">
                <a:solidFill>
                  <a:schemeClr val="dk2"/>
                </a:solidFill>
              </a:rPr>
              <a:t> that can manage</a:t>
            </a:r>
            <a:r>
              <a:rPr b="1" i="1" lang="en" sz="1250">
                <a:solidFill>
                  <a:schemeClr val="dk2"/>
                </a:solidFill>
              </a:rPr>
              <a:t> three inquiries at once as our customer base grows.</a:t>
            </a:r>
            <a:endParaRPr b="1" i="1" sz="1250">
              <a:solidFill>
                <a:schemeClr val="dk2"/>
              </a:solidFill>
            </a:endParaRPr>
          </a:p>
          <a:p>
            <a:pPr indent="-307975" lvl="0" marL="457200" rtl="0" algn="l">
              <a:lnSpc>
                <a:spcPct val="95000"/>
              </a:lnSpc>
              <a:spcBef>
                <a:spcPts val="0"/>
              </a:spcBef>
              <a:spcAft>
                <a:spcPts val="0"/>
              </a:spcAft>
              <a:buClr>
                <a:schemeClr val="dk2"/>
              </a:buClr>
              <a:buSzPts val="1250"/>
              <a:buAutoNum type="arabicPeriod"/>
            </a:pPr>
            <a:r>
              <a:rPr lang="en" sz="1250">
                <a:solidFill>
                  <a:schemeClr val="dk2"/>
                </a:solidFill>
              </a:rPr>
              <a:t>We will </a:t>
            </a:r>
            <a:r>
              <a:rPr b="1" i="1" lang="en" sz="1250">
                <a:solidFill>
                  <a:schemeClr val="dk2"/>
                </a:solidFill>
              </a:rPr>
              <a:t>hire more employees</a:t>
            </a:r>
            <a:r>
              <a:rPr lang="en" sz="1250">
                <a:solidFill>
                  <a:schemeClr val="dk2"/>
                </a:solidFill>
              </a:rPr>
              <a:t> based on </a:t>
            </a:r>
            <a:r>
              <a:rPr b="1" i="1" lang="en" sz="1250">
                <a:solidFill>
                  <a:schemeClr val="dk2"/>
                </a:solidFill>
              </a:rPr>
              <a:t>customer acquisition metrics</a:t>
            </a:r>
            <a:r>
              <a:rPr lang="en" sz="1250">
                <a:solidFill>
                  <a:schemeClr val="dk2"/>
                </a:solidFill>
              </a:rPr>
              <a:t> in order to handle more customer inquiries.</a:t>
            </a:r>
            <a:endParaRPr sz="1250">
              <a:solidFill>
                <a:schemeClr val="dk2"/>
              </a:solidFill>
            </a:endParaRPr>
          </a:p>
          <a:p>
            <a:pPr indent="-307975" lvl="0" marL="457200" rtl="0" algn="l">
              <a:lnSpc>
                <a:spcPct val="95000"/>
              </a:lnSpc>
              <a:spcBef>
                <a:spcPts val="0"/>
              </a:spcBef>
              <a:spcAft>
                <a:spcPts val="0"/>
              </a:spcAft>
              <a:buClr>
                <a:schemeClr val="dk2"/>
              </a:buClr>
              <a:buSzPts val="1250"/>
              <a:buAutoNum type="arabicPeriod"/>
            </a:pPr>
            <a:r>
              <a:rPr b="1" i="1" lang="en" sz="1250">
                <a:solidFill>
                  <a:schemeClr val="dk2"/>
                </a:solidFill>
              </a:rPr>
              <a:t>To ensure that all customer requests</a:t>
            </a:r>
            <a:r>
              <a:rPr lang="en" sz="1250">
                <a:solidFill>
                  <a:schemeClr val="dk2"/>
                </a:solidFill>
              </a:rPr>
              <a:t> are answered in a timely and consistent manner, we will need a </a:t>
            </a:r>
            <a:r>
              <a:rPr b="1" i="1" lang="en" sz="1250">
                <a:solidFill>
                  <a:schemeClr val="dk2"/>
                </a:solidFill>
              </a:rPr>
              <a:t>customer service tool</a:t>
            </a:r>
            <a:r>
              <a:rPr lang="en" sz="1250">
                <a:solidFill>
                  <a:schemeClr val="dk2"/>
                </a:solidFill>
              </a:rPr>
              <a:t> for automated support services.</a:t>
            </a:r>
            <a:endParaRPr sz="1250">
              <a:solidFill>
                <a:schemeClr val="dk2"/>
              </a:solidFill>
            </a:endParaRPr>
          </a:p>
          <a:p>
            <a:pPr indent="0" lvl="0" marL="0" rtl="0" algn="l">
              <a:lnSpc>
                <a:spcPct val="95000"/>
              </a:lnSpc>
              <a:spcBef>
                <a:spcPts val="1200"/>
              </a:spcBef>
              <a:spcAft>
                <a:spcPts val="1200"/>
              </a:spcAft>
              <a:buSzPts val="770"/>
              <a:buNone/>
            </a:pPr>
            <a:r>
              <a:rPr b="1" i="1" lang="en" sz="1310">
                <a:solidFill>
                  <a:schemeClr val="dk2"/>
                </a:solidFill>
              </a:rPr>
              <a:t>Good customer service can help you build your customer base, but you'll need outstanding customer service representatives to make it happen.</a:t>
            </a:r>
            <a:endParaRPr sz="131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1"/>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Customer Retention Strategy </a:t>
            </a:r>
            <a:endParaRPr/>
          </a:p>
        </p:txBody>
      </p:sp>
      <p:sp>
        <p:nvSpPr>
          <p:cNvPr id="576" name="Google Shape;576;p31"/>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2"/>
              </a:buClr>
              <a:buSzPts val="1300"/>
              <a:buChar char="●"/>
            </a:pPr>
            <a:r>
              <a:rPr lang="en">
                <a:solidFill>
                  <a:schemeClr val="dk2"/>
                </a:solidFill>
              </a:rPr>
              <a:t>Put in place customer</a:t>
            </a:r>
            <a:r>
              <a:rPr b="1" i="1" lang="en">
                <a:solidFill>
                  <a:schemeClr val="dk2"/>
                </a:solidFill>
              </a:rPr>
              <a:t> loyalty programs</a:t>
            </a:r>
            <a:r>
              <a:rPr lang="en">
                <a:solidFill>
                  <a:schemeClr val="dk2"/>
                </a:solidFill>
              </a:rPr>
              <a:t> or </a:t>
            </a:r>
            <a:r>
              <a:rPr b="1" i="1" lang="en">
                <a:solidFill>
                  <a:schemeClr val="dk2"/>
                </a:solidFill>
              </a:rPr>
              <a:t>retention programs</a:t>
            </a:r>
            <a:r>
              <a:rPr lang="en">
                <a:solidFill>
                  <a:schemeClr val="dk2"/>
                </a:solidFill>
              </a:rPr>
              <a:t>.</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Using </a:t>
            </a:r>
            <a:r>
              <a:rPr b="1" i="1" lang="en">
                <a:solidFill>
                  <a:schemeClr val="dk2"/>
                </a:solidFill>
              </a:rPr>
              <a:t>Email </a:t>
            </a:r>
            <a:r>
              <a:rPr lang="en">
                <a:solidFill>
                  <a:schemeClr val="dk2"/>
                </a:solidFill>
              </a:rPr>
              <a:t>to stay in touch with our existing customers and </a:t>
            </a:r>
            <a:r>
              <a:rPr b="1" i="1" lang="en">
                <a:solidFill>
                  <a:schemeClr val="dk2"/>
                </a:solidFill>
              </a:rPr>
              <a:t>build positive relationships</a:t>
            </a:r>
            <a:r>
              <a:rPr lang="en">
                <a:solidFill>
                  <a:schemeClr val="dk2"/>
                </a:solidFill>
              </a:rPr>
              <a:t> with them </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Consistently </a:t>
            </a:r>
            <a:r>
              <a:rPr b="1" i="1" lang="en">
                <a:solidFill>
                  <a:schemeClr val="dk2"/>
                </a:solidFill>
              </a:rPr>
              <a:t>feedback </a:t>
            </a:r>
            <a:r>
              <a:rPr lang="en">
                <a:solidFill>
                  <a:schemeClr val="dk2"/>
                </a:solidFill>
              </a:rPr>
              <a:t>by contacting our customers to find out what they </a:t>
            </a:r>
            <a:r>
              <a:rPr b="1" i="1" lang="en">
                <a:solidFill>
                  <a:schemeClr val="dk2"/>
                </a:solidFill>
              </a:rPr>
              <a:t>need and how we can assist them.</a:t>
            </a:r>
            <a:endParaRPr b="1" i="1">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Build Strong </a:t>
            </a:r>
            <a:r>
              <a:rPr b="1" i="1" lang="en">
                <a:solidFill>
                  <a:schemeClr val="dk2"/>
                </a:solidFill>
              </a:rPr>
              <a:t>employee loyalty </a:t>
            </a:r>
            <a:r>
              <a:rPr lang="en">
                <a:solidFill>
                  <a:schemeClr val="dk2"/>
                </a:solidFill>
              </a:rPr>
              <a:t>because the happier </a:t>
            </a:r>
            <a:r>
              <a:rPr b="1" i="1" lang="en">
                <a:solidFill>
                  <a:schemeClr val="dk2"/>
                </a:solidFill>
              </a:rPr>
              <a:t>our staff is</a:t>
            </a:r>
            <a:r>
              <a:rPr lang="en">
                <a:solidFill>
                  <a:schemeClr val="dk2"/>
                </a:solidFill>
              </a:rPr>
              <a:t>, the </a:t>
            </a:r>
            <a:r>
              <a:rPr b="1" i="1" lang="en">
                <a:solidFill>
                  <a:schemeClr val="dk2"/>
                </a:solidFill>
              </a:rPr>
              <a:t>satisfied our consumers</a:t>
            </a:r>
            <a:r>
              <a:rPr lang="en">
                <a:solidFill>
                  <a:schemeClr val="dk2"/>
                </a:solidFill>
              </a:rPr>
              <a:t> will be.</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Tracking and analyzing the number of </a:t>
            </a:r>
            <a:r>
              <a:rPr b="1" i="1" lang="en">
                <a:solidFill>
                  <a:schemeClr val="dk2"/>
                </a:solidFill>
              </a:rPr>
              <a:t>churned customers.</a:t>
            </a:r>
            <a:endParaRPr b="1" i="1">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Providing </a:t>
            </a:r>
            <a:r>
              <a:rPr b="1" i="1" lang="en">
                <a:solidFill>
                  <a:schemeClr val="dk2"/>
                </a:solidFill>
              </a:rPr>
              <a:t>features that are superior</a:t>
            </a:r>
            <a:r>
              <a:rPr lang="en">
                <a:solidFill>
                  <a:schemeClr val="dk2"/>
                </a:solidFill>
              </a:rPr>
              <a:t> to those of our </a:t>
            </a:r>
            <a:r>
              <a:rPr b="1" i="1" lang="en">
                <a:solidFill>
                  <a:schemeClr val="dk2"/>
                </a:solidFill>
              </a:rPr>
              <a:t>competitors.</a:t>
            </a:r>
            <a:endParaRPr b="1" i="1">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Measuring customer lifetime value  </a:t>
            </a:r>
            <a:r>
              <a:rPr b="1" i="1" lang="en">
                <a:solidFill>
                  <a:schemeClr val="dk2"/>
                </a:solidFill>
              </a:rPr>
              <a:t>(CLV)</a:t>
            </a:r>
            <a:r>
              <a:rPr lang="en">
                <a:solidFill>
                  <a:schemeClr val="dk2"/>
                </a:solidFill>
              </a:rPr>
              <a:t>is a critical key performance metric for determining the worth of your customers over time </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Keep customers</a:t>
            </a:r>
            <a:r>
              <a:rPr b="1" i="1" lang="en">
                <a:solidFill>
                  <a:schemeClr val="dk2"/>
                </a:solidFill>
              </a:rPr>
              <a:t> updated on new developments</a:t>
            </a:r>
            <a:r>
              <a:rPr lang="en">
                <a:solidFill>
                  <a:schemeClr val="dk2"/>
                </a:solidFill>
              </a:rPr>
              <a:t> such as </a:t>
            </a:r>
            <a:r>
              <a:rPr b="1" i="1" lang="en">
                <a:solidFill>
                  <a:schemeClr val="dk2"/>
                </a:solidFill>
              </a:rPr>
              <a:t>new features, new partnerships, or enhancements to exciting features</a:t>
            </a:r>
            <a:r>
              <a:rPr lang="en">
                <a:solidFill>
                  <a:schemeClr val="dk2"/>
                </a:solidFill>
              </a:rPr>
              <a:t>. We can do this by sending out a monthly newsletter via email.</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2"/>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 </a:t>
            </a:r>
            <a:endParaRPr/>
          </a:p>
        </p:txBody>
      </p:sp>
      <p:sp>
        <p:nvSpPr>
          <p:cNvPr id="582" name="Google Shape;582;p32"/>
          <p:cNvSpPr txBox="1"/>
          <p:nvPr>
            <p:ph idx="1" type="body"/>
          </p:nvPr>
        </p:nvSpPr>
        <p:spPr>
          <a:xfrm>
            <a:off x="729450" y="1178050"/>
            <a:ext cx="7688700" cy="3839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1050" u="sng">
                <a:solidFill>
                  <a:srgbClr val="1C3678"/>
                </a:solidFill>
                <a:hlinkClick r:id="rId3">
                  <a:extLst>
                    <a:ext uri="{A12FA001-AC4F-418D-AE19-62706E023703}">
                      <ahyp:hlinkClr val="tx"/>
                    </a:ext>
                  </a:extLst>
                </a:hlinkClick>
              </a:rPr>
              <a:t>https://www.g2.com/compare/amazon-textract-vs-doc-digitizer-vs-finereader-pdf-for-windows-and-mac-vs-rossum</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rgbClr val="1C3678"/>
                </a:solidFill>
                <a:hlinkClick r:id="rId4">
                  <a:extLst>
                    <a:ext uri="{A12FA001-AC4F-418D-AE19-62706E023703}">
                      <ahyp:hlinkClr val="tx"/>
                    </a:ext>
                  </a:extLst>
                </a:hlinkClick>
              </a:rPr>
              <a:t>https://www.g2.com/compare/docparser-vs-ibm-datacap-vs-kofax-capture-vs-laserfiche</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rgbClr val="1155CC"/>
                </a:solidFill>
                <a:hlinkClick r:id="rId5">
                  <a:extLst>
                    <a:ext uri="{A12FA001-AC4F-418D-AE19-62706E023703}">
                      <ahyp:hlinkClr val="tx"/>
                    </a:ext>
                  </a:extLst>
                </a:hlinkClick>
              </a:rPr>
              <a:t>https://www.adamenfroy.com/best-ocr-software</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rgbClr val="1155CC"/>
                </a:solidFill>
                <a:hlinkClick r:id="rId6">
                  <a:extLst>
                    <a:ext uri="{A12FA001-AC4F-418D-AE19-62706E023703}">
                      <ahyp:hlinkClr val="tx"/>
                    </a:ext>
                  </a:extLst>
                </a:hlinkClick>
              </a:rPr>
              <a:t>https://www.getapp.com/finance-accounting-software/a/rossum/compare/kofax-power-pdf-vs-laserfiche-vs-abbyy-finereader-pdf/</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7"/>
              </a:rPr>
              <a:t>https://www.entrepreneur.com/article/283878</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8"/>
              </a:rPr>
              <a:t>https://www.profitwell.com/recur/all/saas-pricing</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9"/>
              </a:rPr>
              <a:t>https://www.cognism.com/blog/what-is-a-go-to-market-strategy</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0"/>
              </a:rPr>
              <a:t>https://www.priceintelligently.com/hubfs/Price-Intelligently-SaaS-Pricing-Strategy.pdf</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1"/>
              </a:rPr>
              <a:t>https://www.profitwell.com/recur/all/pricing-strategy-guide/</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2"/>
              </a:rPr>
              <a:t>https://www.eleken.co/blog-posts/saas-pricing-models-to-help-you-make-an-informed-decision</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3"/>
              </a:rPr>
              <a:t>https://productschool.com/blog/product-management-2/go-to-market-strategies-product-managers/</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4"/>
              </a:rPr>
              <a:t>https://www.toistersolutions.com/blog/2016/1/18/13-ways-to-calculate-the-true-cost-of-customer-service</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5"/>
              </a:rPr>
              <a:t>https://www.mycustomer.com/community/blogs/dilabrien/how-to-calculate-the-cost-of-customer-service</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6"/>
              </a:rPr>
              <a:t>https://medium.com/neemz-growth/go-to-market-g-2-m-plan-9dd9bd08b9ec</a:t>
            </a:r>
            <a:r>
              <a:rPr lang="en" sz="1050">
                <a:solidFill>
                  <a:srgbClr val="000000"/>
                </a:solidFill>
              </a:rPr>
              <a:t>  </a:t>
            </a:r>
            <a:endParaRPr sz="1050">
              <a:solidFill>
                <a:srgbClr val="000000"/>
              </a:solidFill>
            </a:endParaRPr>
          </a:p>
          <a:p>
            <a:pPr indent="0" lvl="0" marL="0" rtl="0" algn="l">
              <a:lnSpc>
                <a:spcPct val="80000"/>
              </a:lnSpc>
              <a:spcBef>
                <a:spcPts val="0"/>
              </a:spcBef>
              <a:spcAft>
                <a:spcPts val="0"/>
              </a:spcAft>
              <a:buSzPts val="935"/>
              <a:buNone/>
            </a:pPr>
            <a:r>
              <a:rPr lang="en" sz="1050" u="sng">
                <a:solidFill>
                  <a:schemeClr val="hlink"/>
                </a:solidFill>
                <a:hlinkClick r:id="rId17"/>
              </a:rPr>
              <a:t>https://www.aha.io/roadmapping/guide/product-strategy/product-metrics</a:t>
            </a:r>
            <a:r>
              <a:rPr lang="en" sz="1050">
                <a:solidFill>
                  <a:srgbClr val="000000"/>
                </a:solidFill>
              </a:rPr>
              <a:t> </a:t>
            </a:r>
            <a:endParaRPr sz="1050">
              <a:solidFill>
                <a:srgbClr val="000000"/>
              </a:solidFill>
            </a:endParaRPr>
          </a:p>
          <a:p>
            <a:pPr indent="0" lvl="0" marL="0" rtl="0" algn="l">
              <a:lnSpc>
                <a:spcPct val="95000"/>
              </a:lnSpc>
              <a:spcBef>
                <a:spcPts val="0"/>
              </a:spcBef>
              <a:spcAft>
                <a:spcPts val="0"/>
              </a:spcAft>
              <a:buSzPts val="935"/>
              <a:buNone/>
            </a:pPr>
            <a:r>
              <a:rPr i="1" lang="en" sz="1050">
                <a:solidFill>
                  <a:srgbClr val="3D3D3D"/>
                </a:solidFill>
              </a:rPr>
              <a:t>For more Details Check the research file contains all information </a:t>
            </a:r>
            <a:r>
              <a:rPr i="1" lang="en" sz="1050" u="sng">
                <a:solidFill>
                  <a:schemeClr val="hlink"/>
                </a:solidFill>
                <a:hlinkClick r:id="rId18"/>
              </a:rPr>
              <a:t>https://docs.google.com/document/d/1OkOTVMwMF8TqfiWKU3WzscwfLY8H9fNjgnyMrknDtEw/edit?usp=sharing</a:t>
            </a:r>
            <a:r>
              <a:rPr i="1" lang="en" sz="1050">
                <a:solidFill>
                  <a:srgbClr val="3D3D3D"/>
                </a:solidFill>
              </a:rPr>
              <a:t> </a:t>
            </a:r>
            <a:endParaRPr sz="10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4"/>
          <p:cNvSpPr txBox="1"/>
          <p:nvPr>
            <p:ph type="title"/>
          </p:nvPr>
        </p:nvSpPr>
        <p:spPr>
          <a:xfrm>
            <a:off x="141900" y="262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Global OCR Systems Market by Application</a:t>
            </a:r>
            <a:endParaRPr/>
          </a:p>
        </p:txBody>
      </p:sp>
      <p:pic>
        <p:nvPicPr>
          <p:cNvPr id="106" name="Google Shape;106;p4"/>
          <p:cNvPicPr preferRelativeResize="0"/>
          <p:nvPr/>
        </p:nvPicPr>
        <p:blipFill rotWithShape="1">
          <a:blip r:embed="rId3">
            <a:alphaModFix/>
          </a:blip>
          <a:srcRect b="0" l="0" r="0" t="0"/>
          <a:stretch/>
        </p:blipFill>
        <p:spPr>
          <a:xfrm>
            <a:off x="4412350" y="2406625"/>
            <a:ext cx="4731650" cy="2517475"/>
          </a:xfrm>
          <a:prstGeom prst="rect">
            <a:avLst/>
          </a:prstGeom>
          <a:noFill/>
          <a:ln>
            <a:noFill/>
          </a:ln>
        </p:spPr>
      </p:pic>
      <p:pic>
        <p:nvPicPr>
          <p:cNvPr id="107" name="Google Shape;107;p4"/>
          <p:cNvPicPr preferRelativeResize="0"/>
          <p:nvPr/>
        </p:nvPicPr>
        <p:blipFill rotWithShape="1">
          <a:blip r:embed="rId4">
            <a:alphaModFix/>
          </a:blip>
          <a:srcRect b="0" l="0" r="0" t="0"/>
          <a:stretch/>
        </p:blipFill>
        <p:spPr>
          <a:xfrm>
            <a:off x="205025" y="939225"/>
            <a:ext cx="4731650" cy="243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5"/>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Competitors </a:t>
            </a:r>
            <a:endParaRPr/>
          </a:p>
        </p:txBody>
      </p:sp>
      <p:grpSp>
        <p:nvGrpSpPr>
          <p:cNvPr id="113" name="Google Shape;113;p5"/>
          <p:cNvGrpSpPr/>
          <p:nvPr/>
        </p:nvGrpSpPr>
        <p:grpSpPr>
          <a:xfrm>
            <a:off x="533400" y="1642400"/>
            <a:ext cx="8369973" cy="3172050"/>
            <a:chOff x="533400" y="1642400"/>
            <a:chExt cx="8369973" cy="3172050"/>
          </a:xfrm>
        </p:grpSpPr>
        <p:pic>
          <p:nvPicPr>
            <p:cNvPr id="114" name="Google Shape;114;p5"/>
            <p:cNvPicPr preferRelativeResize="0"/>
            <p:nvPr/>
          </p:nvPicPr>
          <p:blipFill rotWithShape="1">
            <a:blip r:embed="rId3">
              <a:alphaModFix/>
            </a:blip>
            <a:srcRect b="0" l="0" r="77427" t="0"/>
            <a:stretch/>
          </p:blipFill>
          <p:spPr>
            <a:xfrm>
              <a:off x="533400" y="3357900"/>
              <a:ext cx="1735551" cy="1456550"/>
            </a:xfrm>
            <a:prstGeom prst="rect">
              <a:avLst/>
            </a:prstGeom>
            <a:noFill/>
            <a:ln>
              <a:noFill/>
            </a:ln>
          </p:spPr>
        </p:pic>
        <p:pic>
          <p:nvPicPr>
            <p:cNvPr id="115" name="Google Shape;115;p5"/>
            <p:cNvPicPr preferRelativeResize="0"/>
            <p:nvPr/>
          </p:nvPicPr>
          <p:blipFill rotWithShape="1">
            <a:blip r:embed="rId4">
              <a:alphaModFix/>
            </a:blip>
            <a:srcRect b="5907" l="0" r="78050" t="0"/>
            <a:stretch/>
          </p:blipFill>
          <p:spPr>
            <a:xfrm>
              <a:off x="551625" y="1655600"/>
              <a:ext cx="1615151" cy="1062350"/>
            </a:xfrm>
            <a:prstGeom prst="rect">
              <a:avLst/>
            </a:prstGeom>
            <a:noFill/>
            <a:ln>
              <a:noFill/>
            </a:ln>
          </p:spPr>
        </p:pic>
        <p:pic>
          <p:nvPicPr>
            <p:cNvPr id="116" name="Google Shape;116;p5"/>
            <p:cNvPicPr preferRelativeResize="0"/>
            <p:nvPr/>
          </p:nvPicPr>
          <p:blipFill rotWithShape="1">
            <a:blip r:embed="rId4">
              <a:alphaModFix/>
            </a:blip>
            <a:srcRect b="5907" l="27166" r="52104" t="0"/>
            <a:stretch/>
          </p:blipFill>
          <p:spPr>
            <a:xfrm>
              <a:off x="2082650" y="1655600"/>
              <a:ext cx="1525175" cy="1062350"/>
            </a:xfrm>
            <a:prstGeom prst="rect">
              <a:avLst/>
            </a:prstGeom>
            <a:noFill/>
            <a:ln>
              <a:noFill/>
            </a:ln>
          </p:spPr>
        </p:pic>
        <p:pic>
          <p:nvPicPr>
            <p:cNvPr id="117" name="Google Shape;117;p5"/>
            <p:cNvPicPr preferRelativeResize="0"/>
            <p:nvPr/>
          </p:nvPicPr>
          <p:blipFill rotWithShape="1">
            <a:blip r:embed="rId4">
              <a:alphaModFix/>
            </a:blip>
            <a:srcRect b="5906" l="51398" r="25015" t="7475"/>
            <a:stretch/>
          </p:blipFill>
          <p:spPr>
            <a:xfrm>
              <a:off x="3607828" y="1739975"/>
              <a:ext cx="1735550" cy="977975"/>
            </a:xfrm>
            <a:prstGeom prst="rect">
              <a:avLst/>
            </a:prstGeom>
            <a:noFill/>
            <a:ln>
              <a:noFill/>
            </a:ln>
          </p:spPr>
        </p:pic>
        <p:pic>
          <p:nvPicPr>
            <p:cNvPr id="118" name="Google Shape;118;p5"/>
            <p:cNvPicPr preferRelativeResize="0"/>
            <p:nvPr/>
          </p:nvPicPr>
          <p:blipFill rotWithShape="1">
            <a:blip r:embed="rId4">
              <a:alphaModFix/>
            </a:blip>
            <a:srcRect b="5907" l="78630" r="0" t="0"/>
            <a:stretch/>
          </p:blipFill>
          <p:spPr>
            <a:xfrm>
              <a:off x="5467483" y="1655600"/>
              <a:ext cx="1572450" cy="1062350"/>
            </a:xfrm>
            <a:prstGeom prst="rect">
              <a:avLst/>
            </a:prstGeom>
            <a:noFill/>
            <a:ln>
              <a:noFill/>
            </a:ln>
          </p:spPr>
        </p:pic>
        <p:pic>
          <p:nvPicPr>
            <p:cNvPr id="119" name="Google Shape;119;p5"/>
            <p:cNvPicPr preferRelativeResize="0"/>
            <p:nvPr/>
          </p:nvPicPr>
          <p:blipFill rotWithShape="1">
            <a:blip r:embed="rId3">
              <a:alphaModFix/>
            </a:blip>
            <a:srcRect b="5410" l="25183" r="50465" t="0"/>
            <a:stretch/>
          </p:blipFill>
          <p:spPr>
            <a:xfrm>
              <a:off x="2088500" y="3360475"/>
              <a:ext cx="1872275" cy="1377775"/>
            </a:xfrm>
            <a:prstGeom prst="rect">
              <a:avLst/>
            </a:prstGeom>
            <a:noFill/>
            <a:ln>
              <a:noFill/>
            </a:ln>
          </p:spPr>
        </p:pic>
        <p:pic>
          <p:nvPicPr>
            <p:cNvPr id="120" name="Google Shape;120;p5"/>
            <p:cNvPicPr preferRelativeResize="0"/>
            <p:nvPr/>
          </p:nvPicPr>
          <p:blipFill rotWithShape="1">
            <a:blip r:embed="rId3">
              <a:alphaModFix/>
            </a:blip>
            <a:srcRect b="10465" l="50423" r="23993" t="0"/>
            <a:stretch/>
          </p:blipFill>
          <p:spPr>
            <a:xfrm>
              <a:off x="3724450" y="3357900"/>
              <a:ext cx="1966950" cy="1304150"/>
            </a:xfrm>
            <a:prstGeom prst="rect">
              <a:avLst/>
            </a:prstGeom>
            <a:noFill/>
            <a:ln>
              <a:noFill/>
            </a:ln>
          </p:spPr>
        </p:pic>
        <p:pic>
          <p:nvPicPr>
            <p:cNvPr id="121" name="Google Shape;121;p5"/>
            <p:cNvPicPr preferRelativeResize="0"/>
            <p:nvPr/>
          </p:nvPicPr>
          <p:blipFill rotWithShape="1">
            <a:blip r:embed="rId3">
              <a:alphaModFix/>
            </a:blip>
            <a:srcRect b="10465" l="77427" r="0" t="0"/>
            <a:stretch/>
          </p:blipFill>
          <p:spPr>
            <a:xfrm>
              <a:off x="7259250" y="1642400"/>
              <a:ext cx="1572450" cy="1181591"/>
            </a:xfrm>
            <a:prstGeom prst="rect">
              <a:avLst/>
            </a:prstGeom>
            <a:noFill/>
            <a:ln>
              <a:noFill/>
            </a:ln>
          </p:spPr>
        </p:pic>
        <p:pic>
          <p:nvPicPr>
            <p:cNvPr id="122" name="Google Shape;122;p5"/>
            <p:cNvPicPr preferRelativeResize="0"/>
            <p:nvPr/>
          </p:nvPicPr>
          <p:blipFill rotWithShape="1">
            <a:blip r:embed="rId5">
              <a:alphaModFix/>
            </a:blip>
            <a:srcRect b="0" l="0" r="0" t="0"/>
            <a:stretch/>
          </p:blipFill>
          <p:spPr>
            <a:xfrm>
              <a:off x="5323275" y="3254196"/>
              <a:ext cx="1525175" cy="1407854"/>
            </a:xfrm>
            <a:prstGeom prst="rect">
              <a:avLst/>
            </a:prstGeom>
            <a:noFill/>
            <a:ln>
              <a:noFill/>
            </a:ln>
          </p:spPr>
        </p:pic>
        <p:pic>
          <p:nvPicPr>
            <p:cNvPr id="123" name="Google Shape;123;p5"/>
            <p:cNvPicPr preferRelativeResize="0"/>
            <p:nvPr/>
          </p:nvPicPr>
          <p:blipFill rotWithShape="1">
            <a:blip r:embed="rId6">
              <a:alphaModFix/>
            </a:blip>
            <a:srcRect b="0" l="0" r="0" t="0"/>
            <a:stretch/>
          </p:blipFill>
          <p:spPr>
            <a:xfrm>
              <a:off x="6848462" y="3503150"/>
              <a:ext cx="2054911" cy="10623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Product Vision </a:t>
            </a:r>
            <a:endParaRPr/>
          </a:p>
        </p:txBody>
      </p:sp>
      <p:sp>
        <p:nvSpPr>
          <p:cNvPr id="129" name="Google Shape;129;p6"/>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i="1" lang="en" u="sng">
                <a:solidFill>
                  <a:srgbClr val="0E101A"/>
                </a:solidFill>
              </a:rPr>
              <a:t>For </a:t>
            </a:r>
            <a:r>
              <a:rPr lang="en">
                <a:solidFill>
                  <a:srgbClr val="0E101A"/>
                </a:solidFill>
              </a:rPr>
              <a:t>Public sectors, financial services, healthcare, and life science, banking industry, management </a:t>
            </a:r>
            <a:endParaRPr>
              <a:solidFill>
                <a:srgbClr val="0E101A"/>
              </a:solidFill>
            </a:endParaRPr>
          </a:p>
          <a:p>
            <a:pPr indent="0" lvl="0" marL="0" rtl="0" algn="l">
              <a:lnSpc>
                <a:spcPct val="115000"/>
              </a:lnSpc>
              <a:spcBef>
                <a:spcPts val="0"/>
              </a:spcBef>
              <a:spcAft>
                <a:spcPts val="0"/>
              </a:spcAft>
              <a:buSzPts val="1300"/>
              <a:buNone/>
            </a:pPr>
            <a:r>
              <a:rPr b="1" i="1" lang="en" u="sng">
                <a:solidFill>
                  <a:srgbClr val="0E101A"/>
                </a:solidFill>
              </a:rPr>
              <a:t>Who</a:t>
            </a:r>
            <a:r>
              <a:rPr b="1" lang="en" u="sng">
                <a:solidFill>
                  <a:srgbClr val="0E101A"/>
                </a:solidFill>
              </a:rPr>
              <a:t> </a:t>
            </a:r>
            <a:r>
              <a:rPr lang="en">
                <a:solidFill>
                  <a:srgbClr val="0E101A"/>
                </a:solidFill>
              </a:rPr>
              <a:t>want to Digitize documents scans with OCR, Extracts text and data from scanned Doc, Images, CSV, XML </a:t>
            </a:r>
            <a:endParaRPr>
              <a:solidFill>
                <a:srgbClr val="0E101A"/>
              </a:solidFill>
            </a:endParaRPr>
          </a:p>
          <a:p>
            <a:pPr indent="0" lvl="0" marL="0" rtl="0" algn="l">
              <a:lnSpc>
                <a:spcPct val="115000"/>
              </a:lnSpc>
              <a:spcBef>
                <a:spcPts val="0"/>
              </a:spcBef>
              <a:spcAft>
                <a:spcPts val="0"/>
              </a:spcAft>
              <a:buSzPts val="1300"/>
              <a:buNone/>
            </a:pPr>
            <a:r>
              <a:rPr b="1" i="1" lang="en" u="sng">
                <a:solidFill>
                  <a:srgbClr val="0E101A"/>
                </a:solidFill>
              </a:rPr>
              <a:t>Our product</a:t>
            </a:r>
            <a:r>
              <a:rPr lang="en">
                <a:solidFill>
                  <a:srgbClr val="0E101A"/>
                </a:solidFill>
              </a:rPr>
              <a:t> is an AI-powered service is for delivering best-in-class AI data-processing solutions </a:t>
            </a:r>
            <a:endParaRPr>
              <a:solidFill>
                <a:srgbClr val="0E101A"/>
              </a:solidFill>
            </a:endParaRPr>
          </a:p>
          <a:p>
            <a:pPr indent="0" lvl="0" marL="0" rtl="0" algn="l">
              <a:lnSpc>
                <a:spcPct val="115000"/>
              </a:lnSpc>
              <a:spcBef>
                <a:spcPts val="0"/>
              </a:spcBef>
              <a:spcAft>
                <a:spcPts val="0"/>
              </a:spcAft>
              <a:buSzPts val="1300"/>
              <a:buNone/>
            </a:pPr>
            <a:r>
              <a:rPr b="1" i="1" lang="en" u="sng">
                <a:solidFill>
                  <a:srgbClr val="0E101A"/>
                </a:solidFill>
              </a:rPr>
              <a:t>That provides</a:t>
            </a:r>
            <a:r>
              <a:rPr b="1" lang="en">
                <a:solidFill>
                  <a:srgbClr val="0E101A"/>
                </a:solidFill>
              </a:rPr>
              <a:t> </a:t>
            </a:r>
            <a:r>
              <a:rPr lang="en">
                <a:solidFill>
                  <a:srgbClr val="0E101A"/>
                </a:solidFill>
              </a:rPr>
              <a:t>extract text and data from scanned documents automatically, and support Arabic OCR</a:t>
            </a:r>
            <a:endParaRPr>
              <a:solidFill>
                <a:srgbClr val="0E101A"/>
              </a:solidFill>
            </a:endParaRPr>
          </a:p>
          <a:p>
            <a:pPr indent="0" lvl="0" marL="0" rtl="0" algn="l">
              <a:lnSpc>
                <a:spcPct val="115000"/>
              </a:lnSpc>
              <a:spcBef>
                <a:spcPts val="0"/>
              </a:spcBef>
              <a:spcAft>
                <a:spcPts val="0"/>
              </a:spcAft>
              <a:buSzPts val="1300"/>
              <a:buNone/>
            </a:pPr>
            <a:r>
              <a:rPr b="1" i="1" lang="en" u="sng">
                <a:solidFill>
                  <a:srgbClr val="0E101A"/>
                </a:solidFill>
              </a:rPr>
              <a:t>Unlike</a:t>
            </a:r>
            <a:r>
              <a:rPr b="1" lang="en" u="sng">
                <a:solidFill>
                  <a:srgbClr val="0E101A"/>
                </a:solidFill>
              </a:rPr>
              <a:t> </a:t>
            </a:r>
            <a:r>
              <a:rPr lang="en">
                <a:solidFill>
                  <a:srgbClr val="0E101A"/>
                </a:solidFill>
              </a:rPr>
              <a:t>other doc parsers using OCR </a:t>
            </a:r>
            <a:endParaRPr>
              <a:solidFill>
                <a:srgbClr val="0E101A"/>
              </a:solidFill>
            </a:endParaRPr>
          </a:p>
          <a:p>
            <a:pPr indent="0" lvl="0" marL="0" rtl="0" algn="l">
              <a:lnSpc>
                <a:spcPct val="115000"/>
              </a:lnSpc>
              <a:spcBef>
                <a:spcPts val="0"/>
              </a:spcBef>
              <a:spcAft>
                <a:spcPts val="0"/>
              </a:spcAft>
              <a:buSzPts val="1300"/>
              <a:buNone/>
            </a:pPr>
            <a:r>
              <a:rPr b="1" i="1" lang="en" u="sng">
                <a:solidFill>
                  <a:srgbClr val="0E101A"/>
                </a:solidFill>
              </a:rPr>
              <a:t>Our product  will be </a:t>
            </a:r>
            <a:endParaRPr b="1" i="1" u="sng">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Digitize documents and scans with OCR</a:t>
            </a:r>
            <a:endParaRPr>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Extracts text and data from scanned Doc,Images, CSV, XML</a:t>
            </a:r>
            <a:endParaRPr>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Available on all major platforms</a:t>
            </a:r>
            <a:endParaRPr>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Precise searching(OCR)</a:t>
            </a:r>
            <a:endParaRPr>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Third-Party Integrations</a:t>
            </a:r>
            <a:endParaRPr>
              <a:solidFill>
                <a:srgbClr val="0E101A"/>
              </a:solidFill>
            </a:endParaRPr>
          </a:p>
          <a:p>
            <a:pPr indent="-311150" lvl="0" marL="457200" rtl="0" algn="l">
              <a:lnSpc>
                <a:spcPct val="115000"/>
              </a:lnSpc>
              <a:spcBef>
                <a:spcPts val="0"/>
              </a:spcBef>
              <a:spcAft>
                <a:spcPts val="0"/>
              </a:spcAft>
              <a:buClr>
                <a:srgbClr val="0E101A"/>
              </a:buClr>
              <a:buSzPts val="1300"/>
              <a:buFont typeface="Lato"/>
              <a:buChar char="●"/>
            </a:pPr>
            <a:r>
              <a:rPr lang="en">
                <a:solidFill>
                  <a:srgbClr val="0E101A"/>
                </a:solidFill>
              </a:rPr>
              <a:t>Document Classification, Extraction, and Management</a:t>
            </a:r>
            <a:endParaRPr>
              <a:solidFill>
                <a:srgbClr val="0E101A"/>
              </a:solidFill>
            </a:endParaRPr>
          </a:p>
          <a:p>
            <a:pPr indent="-311150" lvl="0" marL="457200" rtl="0" algn="l">
              <a:lnSpc>
                <a:spcPct val="115000"/>
              </a:lnSpc>
              <a:spcBef>
                <a:spcPts val="0"/>
              </a:spcBef>
              <a:spcAft>
                <a:spcPts val="0"/>
              </a:spcAft>
              <a:buClr>
                <a:srgbClr val="0E101A"/>
              </a:buClr>
              <a:buSzPts val="1300"/>
              <a:buFont typeface="Arial"/>
              <a:buChar char="●"/>
            </a:pPr>
            <a:r>
              <a:rPr lang="en">
                <a:solidFill>
                  <a:srgbClr val="0E101A"/>
                </a:solidFill>
              </a:rPr>
              <a:t>Up to 98% accuracy</a:t>
            </a:r>
            <a:endParaRPr>
              <a:solidFill>
                <a:srgbClr val="0E101A"/>
              </a:solidFill>
            </a:endParaRPr>
          </a:p>
          <a:p>
            <a:pPr indent="-311150" lvl="0" marL="457200" rtl="0" algn="l">
              <a:lnSpc>
                <a:spcPct val="115000"/>
              </a:lnSpc>
              <a:spcBef>
                <a:spcPts val="0"/>
              </a:spcBef>
              <a:spcAft>
                <a:spcPts val="0"/>
              </a:spcAft>
              <a:buClr>
                <a:srgbClr val="0E101A"/>
              </a:buClr>
              <a:buSzPts val="1300"/>
              <a:buFont typeface="Arial"/>
              <a:buChar char="●"/>
            </a:pPr>
            <a:r>
              <a:rPr lang="en">
                <a:solidFill>
                  <a:srgbClr val="0E101A"/>
                </a:solidFill>
              </a:rPr>
              <a:t>Streamline processes</a:t>
            </a:r>
            <a:endParaRPr>
              <a:solidFill>
                <a:srgbClr val="0E101A"/>
              </a:solidFill>
            </a:endParaRPr>
          </a:p>
          <a:p>
            <a:pPr indent="-298450" lvl="0" marL="457200" rtl="0" algn="l">
              <a:lnSpc>
                <a:spcPct val="115000"/>
              </a:lnSpc>
              <a:spcBef>
                <a:spcPts val="0"/>
              </a:spcBef>
              <a:spcAft>
                <a:spcPts val="0"/>
              </a:spcAft>
              <a:buClr>
                <a:srgbClr val="0E101A"/>
              </a:buClr>
              <a:buSzPts val="1100"/>
              <a:buFont typeface="Arial"/>
              <a:buChar char="●"/>
            </a:pPr>
            <a:r>
              <a:rPr lang="en">
                <a:solidFill>
                  <a:srgbClr val="0E101A"/>
                </a:solidFill>
              </a:rPr>
              <a:t>Support Arabic OCR</a:t>
            </a:r>
            <a:endParaRPr>
              <a:solidFill>
                <a:srgbClr val="0E101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SWOT</a:t>
            </a:r>
            <a:endParaRPr/>
          </a:p>
        </p:txBody>
      </p:sp>
      <p:grpSp>
        <p:nvGrpSpPr>
          <p:cNvPr id="135" name="Google Shape;135;p7"/>
          <p:cNvGrpSpPr/>
          <p:nvPr/>
        </p:nvGrpSpPr>
        <p:grpSpPr>
          <a:xfrm>
            <a:off x="487925" y="1545613"/>
            <a:ext cx="8335200" cy="3425062"/>
            <a:chOff x="487925" y="1545613"/>
            <a:chExt cx="8335200" cy="3425062"/>
          </a:xfrm>
        </p:grpSpPr>
        <p:sp>
          <p:nvSpPr>
            <p:cNvPr id="136" name="Google Shape;136;p7"/>
            <p:cNvSpPr txBox="1"/>
            <p:nvPr/>
          </p:nvSpPr>
          <p:spPr>
            <a:xfrm>
              <a:off x="4190125" y="2816795"/>
              <a:ext cx="1068600" cy="56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434343"/>
                  </a:solidFill>
                  <a:latin typeface="Fira Sans Extra Condensed Medium"/>
                  <a:ea typeface="Fira Sans Extra Condensed Medium"/>
                  <a:cs typeface="Fira Sans Extra Condensed Medium"/>
                  <a:sym typeface="Fira Sans Extra Condensed Medium"/>
                </a:rPr>
                <a:t>SWOT</a:t>
              </a:r>
              <a:endParaRPr b="0" i="0" sz="1400" u="none" cap="none" strike="noStrike">
                <a:solidFill>
                  <a:srgbClr val="000000"/>
                </a:solidFill>
                <a:latin typeface="Arial"/>
                <a:ea typeface="Arial"/>
                <a:cs typeface="Arial"/>
                <a:sym typeface="Arial"/>
              </a:endParaRPr>
            </a:p>
          </p:txBody>
        </p:sp>
        <p:grpSp>
          <p:nvGrpSpPr>
            <p:cNvPr id="137" name="Google Shape;137;p7"/>
            <p:cNvGrpSpPr/>
            <p:nvPr/>
          </p:nvGrpSpPr>
          <p:grpSpPr>
            <a:xfrm>
              <a:off x="4505986" y="2429617"/>
              <a:ext cx="436878" cy="435255"/>
              <a:chOff x="898875" y="4399275"/>
              <a:chExt cx="483700" cy="481850"/>
            </a:xfrm>
          </p:grpSpPr>
          <p:sp>
            <p:nvSpPr>
              <p:cNvPr id="138" name="Google Shape;138;p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9" name="Google Shape;139;p7"/>
              <p:cNvSpPr/>
              <p:nvPr/>
            </p:nvSpPr>
            <p:spPr>
              <a:xfrm>
                <a:off x="1138025" y="4763350"/>
                <a:ext cx="25" cy="25"/>
              </a:xfrm>
              <a:custGeom>
                <a:rect b="b" l="l" r="r" t="t"/>
                <a:pathLst>
                  <a:path extrusionOk="0" h="1" w="1">
                    <a:moveTo>
                      <a:pt x="1" y="0"/>
                    </a:move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0" name="Google Shape;140;p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1" name="Google Shape;141;p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2" name="Google Shape;142;p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3" name="Google Shape;143;p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4" name="Google Shape;144;p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45" name="Google Shape;145;p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46" name="Google Shape;146;p7"/>
            <p:cNvGrpSpPr/>
            <p:nvPr/>
          </p:nvGrpSpPr>
          <p:grpSpPr>
            <a:xfrm>
              <a:off x="4764434" y="1545613"/>
              <a:ext cx="3830091" cy="1625737"/>
              <a:chOff x="4612034" y="1393213"/>
              <a:chExt cx="3830091" cy="1625737"/>
            </a:xfrm>
          </p:grpSpPr>
          <p:sp>
            <p:nvSpPr>
              <p:cNvPr id="147" name="Google Shape;147;p7"/>
              <p:cNvSpPr/>
              <p:nvPr/>
            </p:nvSpPr>
            <p:spPr>
              <a:xfrm>
                <a:off x="4612034" y="1393225"/>
                <a:ext cx="1320894" cy="1320894"/>
              </a:xfrm>
              <a:custGeom>
                <a:rect b="b" l="l" r="r" t="t"/>
                <a:pathLst>
                  <a:path extrusionOk="0" h="46173" w="46173">
                    <a:moveTo>
                      <a:pt x="0" y="1"/>
                    </a:moveTo>
                    <a:lnTo>
                      <a:pt x="0" y="15907"/>
                    </a:lnTo>
                    <a:cubicBezTo>
                      <a:pt x="16395" y="16622"/>
                      <a:pt x="29563" y="29778"/>
                      <a:pt x="30278" y="46173"/>
                    </a:cubicBezTo>
                    <a:lnTo>
                      <a:pt x="46173" y="46173"/>
                    </a:lnTo>
                    <a:cubicBezTo>
                      <a:pt x="45446" y="21003"/>
                      <a:pt x="25170" y="739"/>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7"/>
              <p:cNvSpPr txBox="1"/>
              <p:nvPr/>
            </p:nvSpPr>
            <p:spPr>
              <a:xfrm>
                <a:off x="6237725" y="1393213"/>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Weaknesses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49" name="Google Shape;149;p7"/>
              <p:cNvSpPr txBox="1"/>
              <p:nvPr/>
            </p:nvSpPr>
            <p:spPr>
              <a:xfrm>
                <a:off x="6009125" y="1740050"/>
                <a:ext cx="2433000" cy="12789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Limited doc parsers </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Security &amp; privacy </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Reputation management</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Industry presence</a:t>
                </a:r>
                <a:endParaRPr b="0" i="0" sz="1200" u="none" cap="none" strike="noStrike">
                  <a:solidFill>
                    <a:srgbClr val="434343"/>
                  </a:solidFill>
                  <a:latin typeface="Roboto"/>
                  <a:ea typeface="Roboto"/>
                  <a:cs typeface="Roboto"/>
                  <a:sym typeface="Roboto"/>
                </a:endParaRPr>
              </a:p>
            </p:txBody>
          </p:sp>
          <p:cxnSp>
            <p:nvCxnSpPr>
              <p:cNvPr id="150" name="Google Shape;150;p7"/>
              <p:cNvCxnSpPr>
                <a:stCxn id="148" idx="1"/>
              </p:cNvCxnSpPr>
              <p:nvPr/>
            </p:nvCxnSpPr>
            <p:spPr>
              <a:xfrm rot="10800000">
                <a:off x="5138525" y="1608013"/>
                <a:ext cx="1099200" cy="0"/>
              </a:xfrm>
              <a:prstGeom prst="straightConnector1">
                <a:avLst/>
              </a:prstGeom>
              <a:noFill/>
              <a:ln cap="flat" cmpd="sng" w="28575">
                <a:solidFill>
                  <a:schemeClr val="accent3"/>
                </a:solidFill>
                <a:prstDash val="solid"/>
                <a:round/>
                <a:headEnd len="sm" w="sm" type="none"/>
                <a:tailEnd len="sm" w="sm" type="none"/>
              </a:ln>
            </p:spPr>
          </p:cxnSp>
        </p:grpSp>
        <p:grpSp>
          <p:nvGrpSpPr>
            <p:cNvPr id="151" name="Google Shape;151;p7"/>
            <p:cNvGrpSpPr/>
            <p:nvPr/>
          </p:nvGrpSpPr>
          <p:grpSpPr>
            <a:xfrm rot="10800000">
              <a:off x="5394048" y="2040916"/>
              <a:ext cx="315665" cy="287742"/>
              <a:chOff x="3300325" y="335525"/>
              <a:chExt cx="433725" cy="395250"/>
            </a:xfrm>
          </p:grpSpPr>
          <p:sp>
            <p:nvSpPr>
              <p:cNvPr id="152" name="Google Shape;152;p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3" name="Google Shape;153;p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54" name="Google Shape;154;p7"/>
            <p:cNvGrpSpPr/>
            <p:nvPr/>
          </p:nvGrpSpPr>
          <p:grpSpPr>
            <a:xfrm>
              <a:off x="487925" y="2946865"/>
              <a:ext cx="4196167" cy="1952710"/>
              <a:chOff x="335525" y="2794465"/>
              <a:chExt cx="4196167" cy="1952710"/>
            </a:xfrm>
          </p:grpSpPr>
          <p:sp>
            <p:nvSpPr>
              <p:cNvPr id="155" name="Google Shape;155;p7"/>
              <p:cNvSpPr/>
              <p:nvPr/>
            </p:nvSpPr>
            <p:spPr>
              <a:xfrm>
                <a:off x="3211113" y="2794465"/>
                <a:ext cx="1320579" cy="1320923"/>
              </a:xfrm>
              <a:custGeom>
                <a:rect b="b" l="l" r="r" t="t"/>
                <a:pathLst>
                  <a:path extrusionOk="0" h="46174" w="46162">
                    <a:moveTo>
                      <a:pt x="1" y="1"/>
                    </a:moveTo>
                    <a:cubicBezTo>
                      <a:pt x="727" y="25171"/>
                      <a:pt x="21003" y="45435"/>
                      <a:pt x="46161" y="46173"/>
                    </a:cubicBezTo>
                    <a:lnTo>
                      <a:pt x="46161" y="30266"/>
                    </a:lnTo>
                    <a:cubicBezTo>
                      <a:pt x="29778" y="29552"/>
                      <a:pt x="16610" y="16396"/>
                      <a:pt x="1589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
              <p:cNvSpPr txBox="1"/>
              <p:nvPr/>
            </p:nvSpPr>
            <p:spPr>
              <a:xfrm>
                <a:off x="1021725" y="3155925"/>
                <a:ext cx="18846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Opportunities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57" name="Google Shape;157;p7"/>
              <p:cNvSpPr txBox="1"/>
              <p:nvPr/>
            </p:nvSpPr>
            <p:spPr>
              <a:xfrm>
                <a:off x="335525" y="3350375"/>
                <a:ext cx="3069600" cy="1396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Differentiation and Innovation </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Market Segment </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Runs on Cloud, On Prem</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Precise searching(OCR)</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Support Arabic (OCR )</a:t>
                </a:r>
                <a:endParaRPr b="0" i="0" sz="1200" u="none" cap="none" strike="noStrike">
                  <a:solidFill>
                    <a:srgbClr val="434343"/>
                  </a:solidFill>
                  <a:latin typeface="Roboto"/>
                  <a:ea typeface="Roboto"/>
                  <a:cs typeface="Roboto"/>
                  <a:sym typeface="Roboto"/>
                </a:endParaRPr>
              </a:p>
            </p:txBody>
          </p:sp>
          <p:cxnSp>
            <p:nvCxnSpPr>
              <p:cNvPr id="158" name="Google Shape;158;p7"/>
              <p:cNvCxnSpPr>
                <a:stCxn id="156" idx="3"/>
              </p:cNvCxnSpPr>
              <p:nvPr/>
            </p:nvCxnSpPr>
            <p:spPr>
              <a:xfrm>
                <a:off x="2906325" y="3370725"/>
                <a:ext cx="545700" cy="0"/>
              </a:xfrm>
              <a:prstGeom prst="straightConnector1">
                <a:avLst/>
              </a:prstGeom>
              <a:noFill/>
              <a:ln cap="flat" cmpd="sng" w="28575">
                <a:solidFill>
                  <a:srgbClr val="FCBD24"/>
                </a:solidFill>
                <a:prstDash val="solid"/>
                <a:round/>
                <a:headEnd len="sm" w="sm" type="none"/>
                <a:tailEnd len="sm" w="sm" type="none"/>
              </a:ln>
            </p:spPr>
          </p:cxnSp>
        </p:grpSp>
        <p:grpSp>
          <p:nvGrpSpPr>
            <p:cNvPr id="159" name="Google Shape;159;p7"/>
            <p:cNvGrpSpPr/>
            <p:nvPr/>
          </p:nvGrpSpPr>
          <p:grpSpPr>
            <a:xfrm>
              <a:off x="3706866" y="3502781"/>
              <a:ext cx="293682" cy="290845"/>
              <a:chOff x="5049725" y="1435050"/>
              <a:chExt cx="486550" cy="481850"/>
            </a:xfrm>
          </p:grpSpPr>
          <p:sp>
            <p:nvSpPr>
              <p:cNvPr id="160" name="Google Shape;160;p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1" name="Google Shape;161;p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2" name="Google Shape;162;p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63" name="Google Shape;163;p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64" name="Google Shape;164;p7"/>
            <p:cNvGrpSpPr/>
            <p:nvPr/>
          </p:nvGrpSpPr>
          <p:grpSpPr>
            <a:xfrm>
              <a:off x="548900" y="1545625"/>
              <a:ext cx="4135192" cy="1701950"/>
              <a:chOff x="396500" y="1393225"/>
              <a:chExt cx="4135192" cy="1701950"/>
            </a:xfrm>
          </p:grpSpPr>
          <p:sp>
            <p:nvSpPr>
              <p:cNvPr id="165" name="Google Shape;165;p7"/>
              <p:cNvSpPr/>
              <p:nvPr/>
            </p:nvSpPr>
            <p:spPr>
              <a:xfrm>
                <a:off x="3211113" y="1393568"/>
                <a:ext cx="1320579" cy="1320551"/>
              </a:xfrm>
              <a:custGeom>
                <a:rect b="b" l="l" r="r" t="t"/>
                <a:pathLst>
                  <a:path extrusionOk="0" h="46161" w="46162">
                    <a:moveTo>
                      <a:pt x="46161" y="0"/>
                    </a:moveTo>
                    <a:cubicBezTo>
                      <a:pt x="21003" y="727"/>
                      <a:pt x="727" y="20991"/>
                      <a:pt x="1" y="46161"/>
                    </a:cubicBezTo>
                    <a:lnTo>
                      <a:pt x="15896" y="46161"/>
                    </a:lnTo>
                    <a:cubicBezTo>
                      <a:pt x="16610" y="29766"/>
                      <a:pt x="29778" y="16610"/>
                      <a:pt x="46161" y="15895"/>
                    </a:cubicBezTo>
                    <a:lnTo>
                      <a:pt x="461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
              <p:cNvSpPr txBox="1"/>
              <p:nvPr/>
            </p:nvSpPr>
            <p:spPr>
              <a:xfrm>
                <a:off x="396500" y="1816275"/>
                <a:ext cx="2814600" cy="12789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Plenty of great features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Extract and read most of  extension types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Digitize documents and scans with OCR</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Third-Party Integrations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Available on all major platforms</a:t>
                </a:r>
                <a:endParaRPr b="0" i="0" sz="1200" u="none" cap="none" strike="noStrike">
                  <a:solidFill>
                    <a:srgbClr val="434343"/>
                  </a:solidFill>
                  <a:latin typeface="Roboto"/>
                  <a:ea typeface="Roboto"/>
                  <a:cs typeface="Roboto"/>
                  <a:sym typeface="Roboto"/>
                </a:endParaRPr>
              </a:p>
              <a:p>
                <a:pPr indent="-304800" lvl="0" marL="4572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Online Customer Support </a:t>
                </a:r>
                <a:endParaRPr b="0" i="0" sz="1200" u="none" cap="none" strike="noStrike">
                  <a:solidFill>
                    <a:srgbClr val="434343"/>
                  </a:solidFill>
                  <a:latin typeface="Roboto"/>
                  <a:ea typeface="Roboto"/>
                  <a:cs typeface="Roboto"/>
                  <a:sym typeface="Roboto"/>
                </a:endParaRPr>
              </a:p>
            </p:txBody>
          </p:sp>
          <p:sp>
            <p:nvSpPr>
              <p:cNvPr id="167" name="Google Shape;167;p7"/>
              <p:cNvSpPr txBox="1"/>
              <p:nvPr/>
            </p:nvSpPr>
            <p:spPr>
              <a:xfrm>
                <a:off x="1021725" y="1393225"/>
                <a:ext cx="1884600" cy="42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Strengths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168" name="Google Shape;168;p7"/>
              <p:cNvCxnSpPr>
                <a:stCxn id="167" idx="3"/>
              </p:cNvCxnSpPr>
              <p:nvPr/>
            </p:nvCxnSpPr>
            <p:spPr>
              <a:xfrm>
                <a:off x="2906325" y="1608025"/>
                <a:ext cx="1138800" cy="0"/>
              </a:xfrm>
              <a:prstGeom prst="straightConnector1">
                <a:avLst/>
              </a:prstGeom>
              <a:noFill/>
              <a:ln cap="flat" cmpd="sng" w="28575">
                <a:solidFill>
                  <a:schemeClr val="dk1"/>
                </a:solidFill>
                <a:prstDash val="solid"/>
                <a:round/>
                <a:headEnd len="sm" w="sm" type="none"/>
                <a:tailEnd len="sm" w="sm" type="none"/>
              </a:ln>
            </p:spPr>
          </p:cxnSp>
        </p:grpSp>
        <p:grpSp>
          <p:nvGrpSpPr>
            <p:cNvPr id="169" name="Google Shape;169;p7"/>
            <p:cNvGrpSpPr/>
            <p:nvPr/>
          </p:nvGrpSpPr>
          <p:grpSpPr>
            <a:xfrm>
              <a:off x="3708241" y="2039363"/>
              <a:ext cx="290920" cy="290830"/>
              <a:chOff x="5642475" y="1435075"/>
              <a:chExt cx="481975" cy="481825"/>
            </a:xfrm>
          </p:grpSpPr>
          <p:sp>
            <p:nvSpPr>
              <p:cNvPr id="170" name="Google Shape;170;p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1" name="Google Shape;171;p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72" name="Google Shape;172;p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73" name="Google Shape;173;p7"/>
            <p:cNvGrpSpPr/>
            <p:nvPr/>
          </p:nvGrpSpPr>
          <p:grpSpPr>
            <a:xfrm>
              <a:off x="4764434" y="2946865"/>
              <a:ext cx="4058691" cy="2023810"/>
              <a:chOff x="4612034" y="2794465"/>
              <a:chExt cx="4058691" cy="2023810"/>
            </a:xfrm>
          </p:grpSpPr>
          <p:sp>
            <p:nvSpPr>
              <p:cNvPr id="174" name="Google Shape;174;p7"/>
              <p:cNvSpPr/>
              <p:nvPr/>
            </p:nvSpPr>
            <p:spPr>
              <a:xfrm>
                <a:off x="4612034" y="2794465"/>
                <a:ext cx="1320894" cy="1320923"/>
              </a:xfrm>
              <a:custGeom>
                <a:rect b="b" l="l" r="r" t="t"/>
                <a:pathLst>
                  <a:path extrusionOk="0" h="46174" w="46173">
                    <a:moveTo>
                      <a:pt x="30278" y="1"/>
                    </a:moveTo>
                    <a:cubicBezTo>
                      <a:pt x="29563" y="16396"/>
                      <a:pt x="16395" y="29552"/>
                      <a:pt x="0" y="30266"/>
                    </a:cubicBezTo>
                    <a:lnTo>
                      <a:pt x="0" y="46173"/>
                    </a:lnTo>
                    <a:cubicBezTo>
                      <a:pt x="25170" y="45435"/>
                      <a:pt x="45446" y="25171"/>
                      <a:pt x="46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
              <p:cNvSpPr txBox="1"/>
              <p:nvPr/>
            </p:nvSpPr>
            <p:spPr>
              <a:xfrm>
                <a:off x="6237725" y="3003525"/>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Threats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176" name="Google Shape;176;p7"/>
              <p:cNvSpPr txBox="1"/>
              <p:nvPr/>
            </p:nvSpPr>
            <p:spPr>
              <a:xfrm>
                <a:off x="6237725" y="3350375"/>
                <a:ext cx="2433000" cy="1467900"/>
              </a:xfrm>
              <a:prstGeom prst="rect">
                <a:avLst/>
              </a:prstGeom>
              <a:noFill/>
              <a:ln>
                <a:noFill/>
              </a:ln>
            </p:spPr>
            <p:txBody>
              <a:bodyPr anchorCtr="0" anchor="ctr" bIns="91425" lIns="91425" spcFirstLastPara="1" rIns="91425" wrap="square" tIns="91425">
                <a:noAutofit/>
              </a:bodyPr>
              <a:lstStyle/>
              <a:p>
                <a:pPr indent="-228600" lvl="0" marL="2286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Aggressive competition</a:t>
                </a:r>
                <a:endParaRPr b="0" i="0" sz="1200" u="none" cap="none" strike="noStrike">
                  <a:solidFill>
                    <a:srgbClr val="434343"/>
                  </a:solidFill>
                  <a:latin typeface="Roboto"/>
                  <a:ea typeface="Roboto"/>
                  <a:cs typeface="Roboto"/>
                  <a:sym typeface="Roboto"/>
                </a:endParaRPr>
              </a:p>
              <a:p>
                <a:pPr indent="-228600" lvl="0" marL="2286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Reputation</a:t>
                </a:r>
                <a:endParaRPr b="0" i="0" sz="1200" u="none" cap="none" strike="noStrike">
                  <a:solidFill>
                    <a:srgbClr val="434343"/>
                  </a:solidFill>
                  <a:latin typeface="Roboto"/>
                  <a:ea typeface="Roboto"/>
                  <a:cs typeface="Roboto"/>
                  <a:sym typeface="Roboto"/>
                </a:endParaRPr>
              </a:p>
              <a:p>
                <a:pPr indent="-228600" lvl="0" marL="2286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Customer Service Support </a:t>
                </a:r>
                <a:endParaRPr b="0" i="0" sz="1200" u="none" cap="none" strike="noStrike">
                  <a:solidFill>
                    <a:srgbClr val="434343"/>
                  </a:solidFill>
                  <a:latin typeface="Roboto"/>
                  <a:ea typeface="Roboto"/>
                  <a:cs typeface="Roboto"/>
                  <a:sym typeface="Roboto"/>
                </a:endParaRPr>
              </a:p>
              <a:p>
                <a:pPr indent="-228600" lvl="0" marL="228600" marR="0" rtl="0" algn="l">
                  <a:lnSpc>
                    <a:spcPct val="100000"/>
                  </a:lnSpc>
                  <a:spcBef>
                    <a:spcPts val="0"/>
                  </a:spcBef>
                  <a:spcAft>
                    <a:spcPts val="0"/>
                  </a:spcAft>
                  <a:buClr>
                    <a:srgbClr val="434343"/>
                  </a:buClr>
                  <a:buSzPts val="1200"/>
                  <a:buFont typeface="Roboto"/>
                  <a:buChar char="●"/>
                </a:pPr>
                <a:r>
                  <a:rPr b="0" i="0" lang="en" sz="1200" u="none" cap="none" strike="noStrike">
                    <a:solidFill>
                      <a:srgbClr val="434343"/>
                    </a:solidFill>
                    <a:latin typeface="Roboto"/>
                    <a:ea typeface="Roboto"/>
                    <a:cs typeface="Roboto"/>
                    <a:sym typeface="Roboto"/>
                  </a:rPr>
                  <a:t>User Experience</a:t>
                </a:r>
                <a:endParaRPr b="0" i="0" sz="1200" u="none" cap="none" strike="noStrike">
                  <a:solidFill>
                    <a:srgbClr val="434343"/>
                  </a:solidFill>
                  <a:latin typeface="Roboto"/>
                  <a:ea typeface="Roboto"/>
                  <a:cs typeface="Roboto"/>
                  <a:sym typeface="Roboto"/>
                </a:endParaRPr>
              </a:p>
            </p:txBody>
          </p:sp>
          <p:cxnSp>
            <p:nvCxnSpPr>
              <p:cNvPr id="177" name="Google Shape;177;p7"/>
              <p:cNvCxnSpPr>
                <a:stCxn id="175" idx="1"/>
              </p:cNvCxnSpPr>
              <p:nvPr/>
            </p:nvCxnSpPr>
            <p:spPr>
              <a:xfrm rot="10800000">
                <a:off x="5692625" y="3218325"/>
                <a:ext cx="545100" cy="0"/>
              </a:xfrm>
              <a:prstGeom prst="straightConnector1">
                <a:avLst/>
              </a:prstGeom>
              <a:noFill/>
              <a:ln cap="flat" cmpd="sng" w="28575">
                <a:solidFill>
                  <a:schemeClr val="accent2"/>
                </a:solidFill>
                <a:prstDash val="solid"/>
                <a:round/>
                <a:headEnd len="sm" w="sm" type="none"/>
                <a:tailEnd len="sm" w="sm" type="none"/>
              </a:ln>
            </p:spPr>
          </p:cxnSp>
        </p:grpSp>
        <p:grpSp>
          <p:nvGrpSpPr>
            <p:cNvPr id="178" name="Google Shape;178;p7"/>
            <p:cNvGrpSpPr/>
            <p:nvPr/>
          </p:nvGrpSpPr>
          <p:grpSpPr>
            <a:xfrm>
              <a:off x="5396151" y="3512990"/>
              <a:ext cx="311458" cy="270413"/>
              <a:chOff x="6218300" y="4416175"/>
              <a:chExt cx="516000" cy="448000"/>
            </a:xfrm>
          </p:grpSpPr>
          <p:sp>
            <p:nvSpPr>
              <p:cNvPr id="179" name="Google Shape;179;p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80" name="Google Shape;180;p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81" name="Google Shape;181;p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729450" y="556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Challenges/Problems  </a:t>
            </a:r>
            <a:endParaRPr/>
          </a:p>
        </p:txBody>
      </p:sp>
      <p:sp>
        <p:nvSpPr>
          <p:cNvPr id="187" name="Google Shape;187;p8"/>
          <p:cNvSpPr txBox="1"/>
          <p:nvPr>
            <p:ph idx="1" type="body"/>
          </p:nvPr>
        </p:nvSpPr>
        <p:spPr>
          <a:xfrm>
            <a:off x="729450" y="1416000"/>
            <a:ext cx="7688700" cy="3516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b="1" i="1" lang="en" sz="1600" u="sng">
                <a:solidFill>
                  <a:schemeClr val="dk2"/>
                </a:solidFill>
              </a:rPr>
              <a:t>Goals :</a:t>
            </a:r>
            <a:endParaRPr b="1" i="1" sz="1600" u="sng">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Ability to digitize documents and extract information at a lower cost using an AI-data processing solution.</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Performing precise searching (OCR) with the ability of Third-Party Integrations</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Document classification, extraction, and management.</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Employs self-learning neural networks to mimic how a human searches for information in a document.</a:t>
            </a:r>
            <a:endParaRPr sz="1300">
              <a:solidFill>
                <a:schemeClr val="dk2"/>
              </a:solidFill>
            </a:endParaRPr>
          </a:p>
          <a:p>
            <a:pPr indent="-311150" lvl="1" marL="914400" rtl="0" algn="l">
              <a:lnSpc>
                <a:spcPct val="115000"/>
              </a:lnSpc>
              <a:spcBef>
                <a:spcPts val="0"/>
              </a:spcBef>
              <a:spcAft>
                <a:spcPts val="0"/>
              </a:spcAft>
              <a:buClr>
                <a:schemeClr val="dk2"/>
              </a:buClr>
              <a:buSzPts val="1300"/>
              <a:buChar char="○"/>
            </a:pPr>
            <a:r>
              <a:rPr lang="en" sz="1300">
                <a:solidFill>
                  <a:schemeClr val="dk2"/>
                </a:solidFill>
              </a:rPr>
              <a:t>Support Arabic OCR </a:t>
            </a:r>
            <a:endParaRPr sz="1300">
              <a:solidFill>
                <a:schemeClr val="dk2"/>
              </a:solidFill>
            </a:endParaRPr>
          </a:p>
          <a:p>
            <a:pPr indent="-330200" lvl="0" marL="457200" rtl="0" algn="l">
              <a:lnSpc>
                <a:spcPct val="115000"/>
              </a:lnSpc>
              <a:spcBef>
                <a:spcPts val="0"/>
              </a:spcBef>
              <a:spcAft>
                <a:spcPts val="0"/>
              </a:spcAft>
              <a:buClr>
                <a:schemeClr val="dk2"/>
              </a:buClr>
              <a:buSzPts val="1600"/>
              <a:buChar char="●"/>
            </a:pPr>
            <a:r>
              <a:rPr b="1" i="1" lang="en" sz="1600" u="sng">
                <a:solidFill>
                  <a:schemeClr val="dk2"/>
                </a:solidFill>
              </a:rPr>
              <a:t>Risks :</a:t>
            </a:r>
            <a:endParaRPr b="1" i="1" sz="1600" u="sng">
              <a:solidFill>
                <a:schemeClr val="dk2"/>
              </a:solidFill>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Aggressive competition</a:t>
            </a:r>
            <a:endParaRPr sz="1300">
              <a:solidFill>
                <a:schemeClr val="dk2"/>
              </a:solidFill>
              <a:latin typeface="Roboto"/>
              <a:ea typeface="Roboto"/>
              <a:cs typeface="Roboto"/>
              <a:sym typeface="Roboto"/>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Build good Reputation</a:t>
            </a:r>
            <a:endParaRPr sz="1300">
              <a:solidFill>
                <a:schemeClr val="dk2"/>
              </a:solidFill>
              <a:latin typeface="Roboto"/>
              <a:ea typeface="Roboto"/>
              <a:cs typeface="Roboto"/>
              <a:sym typeface="Roboto"/>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Customer Service Support </a:t>
            </a:r>
            <a:endParaRPr sz="1300">
              <a:solidFill>
                <a:schemeClr val="dk2"/>
              </a:solidFill>
              <a:latin typeface="Roboto"/>
              <a:ea typeface="Roboto"/>
              <a:cs typeface="Roboto"/>
              <a:sym typeface="Roboto"/>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User Experience</a:t>
            </a:r>
            <a:endParaRPr sz="1300">
              <a:solidFill>
                <a:schemeClr val="dk2"/>
              </a:solidFill>
              <a:latin typeface="Roboto"/>
              <a:ea typeface="Roboto"/>
              <a:cs typeface="Roboto"/>
              <a:sym typeface="Roboto"/>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Searching time</a:t>
            </a:r>
            <a:endParaRPr sz="1300">
              <a:solidFill>
                <a:schemeClr val="dk2"/>
              </a:solidFill>
              <a:latin typeface="Roboto"/>
              <a:ea typeface="Roboto"/>
              <a:cs typeface="Roboto"/>
              <a:sym typeface="Roboto"/>
            </a:endParaRPr>
          </a:p>
          <a:p>
            <a:pPr indent="-311150" lvl="1" marL="914400" rtl="0" algn="l">
              <a:lnSpc>
                <a:spcPct val="10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Level of Searching Accuracy </a:t>
            </a:r>
            <a:endParaRPr sz="1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 name="Shape 192"/>
        <p:cNvGrpSpPr/>
        <p:nvPr/>
      </p:nvGrpSpPr>
      <p:grpSpPr>
        <a:xfrm>
          <a:off x="0" y="0"/>
          <a:ext cx="0" cy="0"/>
          <a:chOff x="0" y="0"/>
          <a:chExt cx="0" cy="0"/>
        </a:xfrm>
      </p:grpSpPr>
      <p:grpSp>
        <p:nvGrpSpPr>
          <p:cNvPr id="193" name="Google Shape;193;p9"/>
          <p:cNvGrpSpPr/>
          <p:nvPr/>
        </p:nvGrpSpPr>
        <p:grpSpPr>
          <a:xfrm>
            <a:off x="410000" y="246009"/>
            <a:ext cx="8436166" cy="4934191"/>
            <a:chOff x="410000" y="246009"/>
            <a:chExt cx="8436166" cy="4934191"/>
          </a:xfrm>
        </p:grpSpPr>
        <p:grpSp>
          <p:nvGrpSpPr>
            <p:cNvPr id="194" name="Google Shape;194;p9"/>
            <p:cNvGrpSpPr/>
            <p:nvPr/>
          </p:nvGrpSpPr>
          <p:grpSpPr>
            <a:xfrm>
              <a:off x="410000" y="246009"/>
              <a:ext cx="8304000" cy="1359510"/>
              <a:chOff x="409989" y="245993"/>
              <a:chExt cx="8304000" cy="1043609"/>
            </a:xfrm>
          </p:grpSpPr>
          <p:sp>
            <p:nvSpPr>
              <p:cNvPr id="195" name="Google Shape;195;p9"/>
              <p:cNvSpPr/>
              <p:nvPr/>
            </p:nvSpPr>
            <p:spPr>
              <a:xfrm>
                <a:off x="409989" y="245993"/>
                <a:ext cx="8304000" cy="1028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6" name="Google Shape;196;p9"/>
              <p:cNvSpPr/>
              <p:nvPr/>
            </p:nvSpPr>
            <p:spPr>
              <a:xfrm>
                <a:off x="409989" y="247735"/>
                <a:ext cx="34800" cy="1028700"/>
              </a:xfrm>
              <a:prstGeom prst="rect">
                <a:avLst/>
              </a:prstGeom>
              <a:solidFill>
                <a:srgbClr val="82D0E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Icon&#10;&#10;Description automatically generated" id="197" name="Google Shape;197;p9"/>
              <p:cNvPicPr preferRelativeResize="0"/>
              <p:nvPr/>
            </p:nvPicPr>
            <p:blipFill rotWithShape="1">
              <a:blip r:embed="rId3">
                <a:alphaModFix/>
              </a:blip>
              <a:srcRect b="0" l="0" r="0" t="0"/>
              <a:stretch/>
            </p:blipFill>
            <p:spPr>
              <a:xfrm>
                <a:off x="7581072" y="245993"/>
                <a:ext cx="1043609" cy="1043609"/>
              </a:xfrm>
              <a:prstGeom prst="rect">
                <a:avLst/>
              </a:prstGeom>
              <a:noFill/>
              <a:ln>
                <a:noFill/>
              </a:ln>
            </p:spPr>
          </p:pic>
          <p:sp>
            <p:nvSpPr>
              <p:cNvPr id="198" name="Google Shape;198;p9"/>
              <p:cNvSpPr/>
              <p:nvPr/>
            </p:nvSpPr>
            <p:spPr>
              <a:xfrm>
                <a:off x="409989" y="245993"/>
                <a:ext cx="34800" cy="342900"/>
              </a:xfrm>
              <a:prstGeom prst="rect">
                <a:avLst/>
              </a:prstGeom>
              <a:solidFill>
                <a:srgbClr val="22288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9" name="Google Shape;199;p9"/>
              <p:cNvSpPr txBox="1"/>
              <p:nvPr/>
            </p:nvSpPr>
            <p:spPr>
              <a:xfrm>
                <a:off x="429868" y="245993"/>
                <a:ext cx="1043700" cy="254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entury Gothic"/>
                    <a:ea typeface="Century Gothic"/>
                    <a:cs typeface="Century Gothic"/>
                    <a:sym typeface="Century Gothic"/>
                  </a:rPr>
                  <a:t>VISION</a:t>
                </a:r>
                <a:endParaRPr b="0" i="0" sz="1100" u="none" cap="none" strike="noStrike">
                  <a:solidFill>
                    <a:srgbClr val="000000"/>
                  </a:solidFill>
                  <a:latin typeface="Arial"/>
                  <a:ea typeface="Arial"/>
                  <a:cs typeface="Arial"/>
                  <a:sym typeface="Arial"/>
                </a:endParaRPr>
              </a:p>
            </p:txBody>
          </p:sp>
          <p:sp>
            <p:nvSpPr>
              <p:cNvPr id="200" name="Google Shape;200;p9"/>
              <p:cNvSpPr txBox="1"/>
              <p:nvPr/>
            </p:nvSpPr>
            <p:spPr>
              <a:xfrm>
                <a:off x="444776" y="604954"/>
                <a:ext cx="1687200" cy="575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What is your purpose for creating the product?</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Which positive change should it bring about?</a:t>
                </a:r>
                <a:endParaRPr b="1" i="0" sz="1000" u="none" cap="none" strike="noStrike">
                  <a:solidFill>
                    <a:schemeClr val="dk2"/>
                  </a:solidFill>
                  <a:latin typeface="Lato"/>
                  <a:ea typeface="Lato"/>
                  <a:cs typeface="Lato"/>
                  <a:sym typeface="Lato"/>
                </a:endParaRPr>
              </a:p>
            </p:txBody>
          </p:sp>
          <p:sp>
            <p:nvSpPr>
              <p:cNvPr id="201" name="Google Shape;201;p9"/>
              <p:cNvSpPr txBox="1"/>
              <p:nvPr/>
            </p:nvSpPr>
            <p:spPr>
              <a:xfrm>
                <a:off x="2458189" y="500091"/>
                <a:ext cx="5054100" cy="752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500"/>
                  </a:spcBef>
                  <a:spcAft>
                    <a:spcPts val="0"/>
                  </a:spcAft>
                  <a:buClr>
                    <a:srgbClr val="000000"/>
                  </a:buClr>
                  <a:buSzPts val="1100"/>
                  <a:buFont typeface="Arial"/>
                  <a:buNone/>
                </a:pPr>
                <a:r>
                  <a:rPr b="0" i="0" lang="en" sz="1100" u="none" cap="none" strike="noStrike">
                    <a:solidFill>
                      <a:schemeClr val="dk2"/>
                    </a:solidFill>
                    <a:latin typeface="Century Gothic"/>
                    <a:ea typeface="Century Gothic"/>
                    <a:cs typeface="Century Gothic"/>
                    <a:sym typeface="Century Gothic"/>
                  </a:rPr>
                  <a:t>AI-powered service is for delivering best-in-class AI data-processing solutions that extract text and data from scanned documents automatically. </a:t>
                </a:r>
                <a:endParaRPr b="0" i="0" sz="1100" u="none" cap="none" strike="noStrike">
                  <a:solidFill>
                    <a:schemeClr val="dk2"/>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000000"/>
                  </a:buClr>
                  <a:buSzPts val="1100"/>
                  <a:buFont typeface="Arial"/>
                  <a:buNone/>
                </a:pPr>
                <a:r>
                  <a:rPr b="0" i="0" lang="en" sz="1100" u="none" cap="none" strike="noStrike">
                    <a:solidFill>
                      <a:schemeClr val="dk2"/>
                    </a:solidFill>
                    <a:latin typeface="Century Gothic"/>
                    <a:ea typeface="Century Gothic"/>
                    <a:cs typeface="Century Gothic"/>
                    <a:sym typeface="Century Gothic"/>
                  </a:rPr>
                  <a:t>It goes beyond simple optical character recognition (OCR) to identify the contents of form fields and data stored in tables.</a:t>
                </a:r>
                <a:endParaRPr b="0" i="0" sz="1100" u="none" cap="none" strike="noStrike">
                  <a:solidFill>
                    <a:schemeClr val="dk2"/>
                  </a:solidFill>
                  <a:latin typeface="Century Gothic"/>
                  <a:ea typeface="Century Gothic"/>
                  <a:cs typeface="Century Gothic"/>
                  <a:sym typeface="Century Gothic"/>
                </a:endParaRPr>
              </a:p>
            </p:txBody>
          </p:sp>
        </p:grpSp>
        <p:sp>
          <p:nvSpPr>
            <p:cNvPr id="202" name="Google Shape;202;p9"/>
            <p:cNvSpPr/>
            <p:nvPr/>
          </p:nvSpPr>
          <p:spPr>
            <a:xfrm>
              <a:off x="6852991" y="1746124"/>
              <a:ext cx="1993175" cy="304790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 name="Google Shape;203;p9"/>
            <p:cNvSpPr/>
            <p:nvPr/>
          </p:nvSpPr>
          <p:spPr>
            <a:xfrm>
              <a:off x="6852991" y="2072043"/>
              <a:ext cx="34754" cy="2722167"/>
            </a:xfrm>
            <a:prstGeom prst="rect">
              <a:avLst/>
            </a:prstGeom>
            <a:solidFill>
              <a:srgbClr val="F6C9C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4" name="Google Shape;204;p9"/>
            <p:cNvSpPr/>
            <p:nvPr/>
          </p:nvSpPr>
          <p:spPr>
            <a:xfrm>
              <a:off x="4706700" y="1746125"/>
              <a:ext cx="1993200" cy="33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5" name="Google Shape;205;p9"/>
            <p:cNvSpPr/>
            <p:nvPr/>
          </p:nvSpPr>
          <p:spPr>
            <a:xfrm>
              <a:off x="4706711" y="2072043"/>
              <a:ext cx="34754" cy="2722167"/>
            </a:xfrm>
            <a:prstGeom prst="rect">
              <a:avLst/>
            </a:prstGeom>
            <a:solidFill>
              <a:srgbClr val="82E3D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6" name="Google Shape;206;p9"/>
            <p:cNvSpPr/>
            <p:nvPr/>
          </p:nvSpPr>
          <p:spPr>
            <a:xfrm>
              <a:off x="2556300" y="1746125"/>
              <a:ext cx="1993200" cy="33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7" name="Google Shape;207;p9"/>
            <p:cNvSpPr/>
            <p:nvPr/>
          </p:nvSpPr>
          <p:spPr>
            <a:xfrm>
              <a:off x="2556289" y="2072043"/>
              <a:ext cx="34754" cy="2722167"/>
            </a:xfrm>
            <a:prstGeom prst="rect">
              <a:avLst/>
            </a:prstGeom>
            <a:solidFill>
              <a:srgbClr val="FFE9B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8" name="Google Shape;208;p9"/>
            <p:cNvSpPr/>
            <p:nvPr/>
          </p:nvSpPr>
          <p:spPr>
            <a:xfrm>
              <a:off x="410000" y="1746125"/>
              <a:ext cx="1993200" cy="33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9" name="Google Shape;209;p9"/>
            <p:cNvSpPr/>
            <p:nvPr/>
          </p:nvSpPr>
          <p:spPr>
            <a:xfrm>
              <a:off x="410009" y="2072043"/>
              <a:ext cx="34754" cy="2722167"/>
            </a:xfrm>
            <a:prstGeom prst="rect">
              <a:avLst/>
            </a:prstGeom>
            <a:solidFill>
              <a:srgbClr val="F5A1C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 name="Google Shape;210;p9"/>
            <p:cNvSpPr/>
            <p:nvPr/>
          </p:nvSpPr>
          <p:spPr>
            <a:xfrm>
              <a:off x="410009" y="1746124"/>
              <a:ext cx="34754" cy="324040"/>
            </a:xfrm>
            <a:prstGeom prst="rect">
              <a:avLst/>
            </a:prstGeom>
            <a:solidFill>
              <a:srgbClr val="87118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1" name="Google Shape;211;p9"/>
            <p:cNvSpPr/>
            <p:nvPr/>
          </p:nvSpPr>
          <p:spPr>
            <a:xfrm>
              <a:off x="2556289" y="1746124"/>
              <a:ext cx="34754" cy="324040"/>
            </a:xfrm>
            <a:prstGeom prst="rect">
              <a:avLst/>
            </a:prstGeom>
            <a:solidFill>
              <a:srgbClr val="E0931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2" name="Google Shape;212;p9"/>
            <p:cNvSpPr/>
            <p:nvPr/>
          </p:nvSpPr>
          <p:spPr>
            <a:xfrm>
              <a:off x="4706711" y="1746124"/>
              <a:ext cx="34754" cy="324040"/>
            </a:xfrm>
            <a:prstGeom prst="rect">
              <a:avLst/>
            </a:prstGeom>
            <a:solidFill>
              <a:srgbClr val="0789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3" name="Google Shape;213;p9"/>
            <p:cNvSpPr/>
            <p:nvPr/>
          </p:nvSpPr>
          <p:spPr>
            <a:xfrm>
              <a:off x="6852991" y="1746124"/>
              <a:ext cx="34754" cy="324040"/>
            </a:xfrm>
            <a:prstGeom prst="rect">
              <a:avLst/>
            </a:prstGeom>
            <a:solidFill>
              <a:srgbClr val="D3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14" name="Google Shape;214;p9"/>
            <p:cNvPicPr preferRelativeResize="0"/>
            <p:nvPr/>
          </p:nvPicPr>
          <p:blipFill rotWithShape="1">
            <a:blip r:embed="rId4">
              <a:alphaModFix/>
            </a:blip>
            <a:srcRect b="0" l="0" r="0" t="0"/>
            <a:stretch/>
          </p:blipFill>
          <p:spPr>
            <a:xfrm>
              <a:off x="1863089" y="2043981"/>
              <a:ext cx="540811" cy="502919"/>
            </a:xfrm>
            <a:prstGeom prst="rect">
              <a:avLst/>
            </a:prstGeom>
            <a:noFill/>
            <a:ln>
              <a:noFill/>
            </a:ln>
          </p:spPr>
        </p:pic>
        <p:sp>
          <p:nvSpPr>
            <p:cNvPr id="215" name="Google Shape;215;p9"/>
            <p:cNvSpPr txBox="1"/>
            <p:nvPr/>
          </p:nvSpPr>
          <p:spPr>
            <a:xfrm>
              <a:off x="432734" y="1753169"/>
              <a:ext cx="1931593" cy="3308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entury Gothic"/>
                  <a:ea typeface="Century Gothic"/>
                  <a:cs typeface="Century Gothic"/>
                  <a:sym typeface="Century Gothic"/>
                </a:rPr>
                <a:t>TARGET GROUP</a:t>
              </a:r>
              <a:endParaRPr b="0" i="0" sz="1100" u="none" cap="none" strike="noStrike">
                <a:solidFill>
                  <a:srgbClr val="000000"/>
                </a:solidFill>
                <a:latin typeface="Arial"/>
                <a:ea typeface="Arial"/>
                <a:cs typeface="Arial"/>
                <a:sym typeface="Arial"/>
              </a:endParaRPr>
            </a:p>
          </p:txBody>
        </p:sp>
        <p:sp>
          <p:nvSpPr>
            <p:cNvPr id="216" name="Google Shape;216;p9"/>
            <p:cNvSpPr txBox="1"/>
            <p:nvPr/>
          </p:nvSpPr>
          <p:spPr>
            <a:xfrm>
              <a:off x="447888" y="2043980"/>
              <a:ext cx="1543811" cy="90294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Which market or market segment does the product address?</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Who are the target customers and users?</a:t>
              </a:r>
              <a:endParaRPr b="1" i="0" sz="1000" u="none" cap="none" strike="noStrike">
                <a:solidFill>
                  <a:schemeClr val="dk2"/>
                </a:solidFill>
                <a:latin typeface="Lato"/>
                <a:ea typeface="Lato"/>
                <a:cs typeface="Lato"/>
                <a:sym typeface="Lato"/>
              </a:endParaRPr>
            </a:p>
          </p:txBody>
        </p:sp>
        <p:pic>
          <p:nvPicPr>
            <p:cNvPr id="217" name="Google Shape;217;p9"/>
            <p:cNvPicPr preferRelativeResize="0"/>
            <p:nvPr/>
          </p:nvPicPr>
          <p:blipFill rotWithShape="1">
            <a:blip r:embed="rId5">
              <a:alphaModFix/>
            </a:blip>
            <a:srcRect b="0" l="0" r="0" t="0"/>
            <a:stretch/>
          </p:blipFill>
          <p:spPr>
            <a:xfrm>
              <a:off x="3936876" y="2043981"/>
              <a:ext cx="539496" cy="502920"/>
            </a:xfrm>
            <a:prstGeom prst="rect">
              <a:avLst/>
            </a:prstGeom>
            <a:noFill/>
            <a:ln>
              <a:noFill/>
            </a:ln>
          </p:spPr>
        </p:pic>
        <p:sp>
          <p:nvSpPr>
            <p:cNvPr id="218" name="Google Shape;218;p9"/>
            <p:cNvSpPr txBox="1"/>
            <p:nvPr/>
          </p:nvSpPr>
          <p:spPr>
            <a:xfrm>
              <a:off x="2579014" y="1753169"/>
              <a:ext cx="1224623" cy="3308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entury Gothic"/>
                  <a:ea typeface="Century Gothic"/>
                  <a:cs typeface="Century Gothic"/>
                  <a:sym typeface="Century Gothic"/>
                </a:rPr>
                <a:t>NEEDS</a:t>
              </a:r>
              <a:endParaRPr b="0" i="0" sz="1100" u="none" cap="none" strike="noStrike">
                <a:solidFill>
                  <a:srgbClr val="000000"/>
                </a:solidFill>
                <a:latin typeface="Arial"/>
                <a:ea typeface="Arial"/>
                <a:cs typeface="Arial"/>
                <a:sym typeface="Arial"/>
              </a:endParaRPr>
            </a:p>
          </p:txBody>
        </p:sp>
        <p:sp>
          <p:nvSpPr>
            <p:cNvPr id="219" name="Google Shape;219;p9"/>
            <p:cNvSpPr txBox="1"/>
            <p:nvPr/>
          </p:nvSpPr>
          <p:spPr>
            <a:xfrm>
              <a:off x="2594156" y="2043979"/>
              <a:ext cx="1418514" cy="74900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What problem does the product solve?</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Which benefit does it provide?</a:t>
              </a:r>
              <a:endParaRPr b="1" i="0" sz="1000" u="none" cap="none" strike="noStrike">
                <a:solidFill>
                  <a:schemeClr val="dk2"/>
                </a:solidFill>
                <a:latin typeface="Lato"/>
                <a:ea typeface="Lato"/>
                <a:cs typeface="Lato"/>
                <a:sym typeface="Lato"/>
              </a:endParaRPr>
            </a:p>
          </p:txBody>
        </p:sp>
        <p:pic>
          <p:nvPicPr>
            <p:cNvPr id="220" name="Google Shape;220;p9"/>
            <p:cNvPicPr preferRelativeResize="0"/>
            <p:nvPr/>
          </p:nvPicPr>
          <p:blipFill rotWithShape="1">
            <a:blip r:embed="rId6">
              <a:alphaModFix/>
            </a:blip>
            <a:srcRect b="0" l="0" r="0" t="0"/>
            <a:stretch/>
          </p:blipFill>
          <p:spPr>
            <a:xfrm>
              <a:off x="6273248" y="2043981"/>
              <a:ext cx="539496" cy="601745"/>
            </a:xfrm>
            <a:prstGeom prst="rect">
              <a:avLst/>
            </a:prstGeom>
            <a:noFill/>
            <a:ln>
              <a:noFill/>
            </a:ln>
          </p:spPr>
        </p:pic>
        <p:sp>
          <p:nvSpPr>
            <p:cNvPr id="221" name="Google Shape;221;p9"/>
            <p:cNvSpPr txBox="1"/>
            <p:nvPr/>
          </p:nvSpPr>
          <p:spPr>
            <a:xfrm>
              <a:off x="4729437" y="1753169"/>
              <a:ext cx="1543811" cy="3308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entury Gothic"/>
                  <a:ea typeface="Century Gothic"/>
                  <a:cs typeface="Century Gothic"/>
                  <a:sym typeface="Century Gothic"/>
                </a:rPr>
                <a:t>PRODUCT</a:t>
              </a:r>
              <a:endParaRPr b="0" i="0" sz="1100" u="none" cap="none" strike="noStrike">
                <a:solidFill>
                  <a:srgbClr val="000000"/>
                </a:solidFill>
                <a:latin typeface="Arial"/>
                <a:ea typeface="Arial"/>
                <a:cs typeface="Arial"/>
                <a:sym typeface="Arial"/>
              </a:endParaRPr>
            </a:p>
          </p:txBody>
        </p:sp>
        <p:sp>
          <p:nvSpPr>
            <p:cNvPr id="222" name="Google Shape;222;p9"/>
            <p:cNvSpPr txBox="1"/>
            <p:nvPr/>
          </p:nvSpPr>
          <p:spPr>
            <a:xfrm>
              <a:off x="4744586" y="2052151"/>
              <a:ext cx="1865100" cy="813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What product is it?</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What makes it stand out?</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Is it feasible to develop the product?</a:t>
              </a:r>
              <a:endParaRPr b="1" i="0" sz="1000" u="none" cap="none" strike="noStrike">
                <a:solidFill>
                  <a:schemeClr val="dk2"/>
                </a:solidFill>
                <a:latin typeface="Lato"/>
                <a:ea typeface="Lato"/>
                <a:cs typeface="Lato"/>
                <a:sym typeface="Lato"/>
              </a:endParaRPr>
            </a:p>
          </p:txBody>
        </p:sp>
        <p:pic>
          <p:nvPicPr>
            <p:cNvPr id="223" name="Google Shape;223;p9"/>
            <p:cNvPicPr preferRelativeResize="0"/>
            <p:nvPr/>
          </p:nvPicPr>
          <p:blipFill rotWithShape="1">
            <a:blip r:embed="rId7">
              <a:alphaModFix/>
            </a:blip>
            <a:srcRect b="0" l="0" r="0" t="0"/>
            <a:stretch/>
          </p:blipFill>
          <p:spPr>
            <a:xfrm>
              <a:off x="8120653" y="2043981"/>
              <a:ext cx="540822" cy="502920"/>
            </a:xfrm>
            <a:prstGeom prst="rect">
              <a:avLst/>
            </a:prstGeom>
            <a:noFill/>
            <a:ln>
              <a:noFill/>
            </a:ln>
          </p:spPr>
        </p:pic>
        <p:sp>
          <p:nvSpPr>
            <p:cNvPr id="224" name="Google Shape;224;p9"/>
            <p:cNvSpPr txBox="1"/>
            <p:nvPr/>
          </p:nvSpPr>
          <p:spPr>
            <a:xfrm>
              <a:off x="6875715" y="1753169"/>
              <a:ext cx="1930374" cy="33084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Century Gothic"/>
                  <a:ea typeface="Century Gothic"/>
                  <a:cs typeface="Century Gothic"/>
                  <a:sym typeface="Century Gothic"/>
                </a:rPr>
                <a:t>BUSINESS GOALS</a:t>
              </a:r>
              <a:endParaRPr b="0" i="0" sz="1100" u="none" cap="none" strike="noStrike">
                <a:solidFill>
                  <a:srgbClr val="000000"/>
                </a:solidFill>
                <a:latin typeface="Arial"/>
                <a:ea typeface="Arial"/>
                <a:cs typeface="Arial"/>
                <a:sym typeface="Arial"/>
              </a:endParaRPr>
            </a:p>
          </p:txBody>
        </p:sp>
        <p:sp>
          <p:nvSpPr>
            <p:cNvPr id="225" name="Google Shape;225;p9"/>
            <p:cNvSpPr txBox="1"/>
            <p:nvPr/>
          </p:nvSpPr>
          <p:spPr>
            <a:xfrm>
              <a:off x="6890873" y="2052155"/>
              <a:ext cx="1364858" cy="90294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How is the product going to benefit the company?</a:t>
              </a:r>
              <a:endParaRPr b="1" i="0" sz="1000" u="none" cap="none" strike="noStrike">
                <a:solidFill>
                  <a:schemeClr val="dk2"/>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1" i="0" lang="en" sz="1000" u="none" cap="none" strike="noStrike">
                  <a:solidFill>
                    <a:schemeClr val="dk2"/>
                  </a:solidFill>
                  <a:latin typeface="Lato"/>
                  <a:ea typeface="Lato"/>
                  <a:cs typeface="Lato"/>
                  <a:sym typeface="Lato"/>
                </a:rPr>
                <a:t>What are the business goals?</a:t>
              </a:r>
              <a:endParaRPr b="1" i="0" sz="1000" u="none" cap="none" strike="noStrike">
                <a:solidFill>
                  <a:schemeClr val="dk2"/>
                </a:solidFill>
                <a:latin typeface="Lato"/>
                <a:ea typeface="Lato"/>
                <a:cs typeface="Lato"/>
                <a:sym typeface="Lato"/>
              </a:endParaRPr>
            </a:p>
          </p:txBody>
        </p:sp>
        <p:sp>
          <p:nvSpPr>
            <p:cNvPr id="226" name="Google Shape;226;p9"/>
            <p:cNvSpPr txBox="1"/>
            <p:nvPr/>
          </p:nvSpPr>
          <p:spPr>
            <a:xfrm>
              <a:off x="543671" y="2946937"/>
              <a:ext cx="1931700" cy="1931700"/>
            </a:xfrm>
            <a:prstGeom prst="rect">
              <a:avLst/>
            </a:prstGeom>
            <a:noFill/>
            <a:ln>
              <a:noFill/>
            </a:ln>
          </p:spPr>
          <p:txBody>
            <a:bodyPr anchorCtr="0" anchor="t" bIns="34275" lIns="68575" spcFirstLastPara="1" rIns="68575" wrap="square" tIns="34275">
              <a:spAutoFit/>
            </a:bodyPr>
            <a:lstStyle/>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Banking Industry</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Accounting and Taxation</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Supply Chain Management</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Legal Service Providers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Financial Services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Healthcare and Life Science</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Public Sector </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Students </a:t>
              </a:r>
              <a:endParaRPr b="0" i="0" sz="1100" u="none" cap="none" strike="noStrike">
                <a:solidFill>
                  <a:schemeClr val="dk2"/>
                </a:solidFill>
                <a:latin typeface="Century Gothic"/>
                <a:ea typeface="Century Gothic"/>
                <a:cs typeface="Century Gothic"/>
                <a:sym typeface="Century Gothic"/>
              </a:endParaRPr>
            </a:p>
          </p:txBody>
        </p:sp>
        <p:sp>
          <p:nvSpPr>
            <p:cNvPr id="227" name="Google Shape;227;p9"/>
            <p:cNvSpPr txBox="1"/>
            <p:nvPr/>
          </p:nvSpPr>
          <p:spPr>
            <a:xfrm>
              <a:off x="2594163" y="2429696"/>
              <a:ext cx="1955372" cy="238424"/>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5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8" name="Google Shape;228;p9"/>
            <p:cNvSpPr txBox="1"/>
            <p:nvPr/>
          </p:nvSpPr>
          <p:spPr>
            <a:xfrm>
              <a:off x="4744575" y="2909800"/>
              <a:ext cx="1993200" cy="2270400"/>
            </a:xfrm>
            <a:prstGeom prst="rect">
              <a:avLst/>
            </a:prstGeom>
            <a:noFill/>
            <a:ln>
              <a:noFill/>
            </a:ln>
          </p:spPr>
          <p:txBody>
            <a:bodyPr anchorCtr="0" anchor="t" bIns="34275" lIns="68575" spcFirstLastPara="1" rIns="68575" wrap="square" tIns="34275">
              <a:spAutoFit/>
            </a:bodyPr>
            <a:lstStyle/>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Digitize documents and scans with OCR</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Extracts text and data from scanned Doc,Images, CSV, XML</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All major platforms are supported.</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Precise searching(OCR)</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Third-Party Integrations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Document Classification, Extraction, and Management</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Support Arabic OCR </a:t>
              </a:r>
              <a:endParaRPr b="0" i="0" sz="1100" u="none" cap="none" strike="noStrike">
                <a:solidFill>
                  <a:schemeClr val="dk2"/>
                </a:solidFill>
                <a:latin typeface="Century Gothic"/>
                <a:ea typeface="Century Gothic"/>
                <a:cs typeface="Century Gothic"/>
                <a:sym typeface="Century Gothic"/>
              </a:endParaRPr>
            </a:p>
          </p:txBody>
        </p:sp>
        <p:sp>
          <p:nvSpPr>
            <p:cNvPr id="229" name="Google Shape;229;p9"/>
            <p:cNvSpPr txBox="1"/>
            <p:nvPr/>
          </p:nvSpPr>
          <p:spPr>
            <a:xfrm>
              <a:off x="6890875" y="3062200"/>
              <a:ext cx="1930500" cy="1593000"/>
            </a:xfrm>
            <a:prstGeom prst="rect">
              <a:avLst/>
            </a:prstGeom>
            <a:noFill/>
            <a:ln>
              <a:noFill/>
            </a:ln>
          </p:spPr>
          <p:txBody>
            <a:bodyPr anchorCtr="0" anchor="t" bIns="34275" lIns="68575" spcFirstLastPara="1" rIns="68575" wrap="square" tIns="34275">
              <a:spAutoFit/>
            </a:bodyPr>
            <a:lstStyle/>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Up to 98% accuracy</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Streamline processes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Data usability and conversion</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Saving Time </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Easy Access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Reduce costs associated with manual data entry</a:t>
              </a:r>
              <a:endParaRPr b="0" i="0" sz="1100" u="none" cap="none" strike="noStrike">
                <a:solidFill>
                  <a:schemeClr val="dk2"/>
                </a:solidFill>
                <a:latin typeface="Century Gothic"/>
                <a:ea typeface="Century Gothic"/>
                <a:cs typeface="Century Gothic"/>
                <a:sym typeface="Century Gothic"/>
              </a:endParaRPr>
            </a:p>
          </p:txBody>
        </p:sp>
        <p:sp>
          <p:nvSpPr>
            <p:cNvPr id="230" name="Google Shape;230;p9"/>
            <p:cNvSpPr txBox="1"/>
            <p:nvPr/>
          </p:nvSpPr>
          <p:spPr>
            <a:xfrm>
              <a:off x="2651274" y="2833580"/>
              <a:ext cx="2064600" cy="2270400"/>
            </a:xfrm>
            <a:prstGeom prst="rect">
              <a:avLst/>
            </a:prstGeom>
            <a:noFill/>
            <a:ln>
              <a:noFill/>
            </a:ln>
          </p:spPr>
          <p:txBody>
            <a:bodyPr anchorCtr="0" anchor="t" bIns="34275" lIns="68575" spcFirstLastPara="1" rIns="68575" wrap="square" tIns="34275">
              <a:spAutoFit/>
            </a:bodyPr>
            <a:lstStyle/>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Easy to user </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Third-Party Integrations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Available on all major platforms</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Digitize documents and scans with OCR</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Extract and read the incoming invoices, product catalogues ,PDF</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Read and Extract PDF, JPG, PNG,Doc,csv</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Precise searching(OCR)</a:t>
              </a:r>
              <a:endParaRPr b="0" i="0" sz="1100" u="none" cap="none" strike="noStrike">
                <a:solidFill>
                  <a:schemeClr val="dk2"/>
                </a:solidFill>
                <a:latin typeface="Century Gothic"/>
                <a:ea typeface="Century Gothic"/>
                <a:cs typeface="Century Gothic"/>
                <a:sym typeface="Century Gothic"/>
              </a:endParaRPr>
            </a:p>
            <a:p>
              <a:pPr indent="-127000" lvl="0" marL="127000" marR="0" rtl="0" algn="l">
                <a:lnSpc>
                  <a:spcPct val="100000"/>
                </a:lnSpc>
                <a:spcBef>
                  <a:spcPts val="0"/>
                </a:spcBef>
                <a:spcAft>
                  <a:spcPts val="0"/>
                </a:spcAft>
                <a:buClr>
                  <a:schemeClr val="dk2"/>
                </a:buClr>
                <a:buSzPts val="1100"/>
                <a:buFont typeface="Century Gothic"/>
                <a:buChar char="•"/>
              </a:pPr>
              <a:r>
                <a:rPr b="0" i="0" lang="en" sz="1100" u="none" cap="none" strike="noStrike">
                  <a:solidFill>
                    <a:schemeClr val="dk2"/>
                  </a:solidFill>
                  <a:latin typeface="Century Gothic"/>
                  <a:ea typeface="Century Gothic"/>
                  <a:cs typeface="Century Gothic"/>
                  <a:sym typeface="Century Gothic"/>
                </a:rPr>
                <a:t>Doc parsers</a:t>
              </a:r>
              <a:endParaRPr b="0" i="0" sz="1100" u="none" cap="none" strike="noStrike">
                <a:solidFill>
                  <a:schemeClr val="dk2"/>
                </a:solidFill>
                <a:latin typeface="Century Gothic"/>
                <a:ea typeface="Century Gothic"/>
                <a:cs typeface="Century Gothic"/>
                <a:sym typeface="Century Gothic"/>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